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3" r:id="rId2"/>
    <p:sldId id="258" r:id="rId3"/>
    <p:sldId id="282" r:id="rId4"/>
    <p:sldId id="277" r:id="rId5"/>
    <p:sldId id="295" r:id="rId6"/>
    <p:sldId id="283" r:id="rId7"/>
    <p:sldId id="266" r:id="rId8"/>
    <p:sldId id="376" r:id="rId9"/>
    <p:sldId id="268" r:id="rId10"/>
    <p:sldId id="257" r:id="rId11"/>
    <p:sldId id="273" r:id="rId12"/>
    <p:sldId id="331" r:id="rId13"/>
    <p:sldId id="274" r:id="rId14"/>
    <p:sldId id="332" r:id="rId15"/>
    <p:sldId id="286" r:id="rId16"/>
    <p:sldId id="275" r:id="rId17"/>
    <p:sldId id="269" r:id="rId18"/>
    <p:sldId id="381" r:id="rId19"/>
    <p:sldId id="289" r:id="rId20"/>
    <p:sldId id="326" r:id="rId21"/>
    <p:sldId id="300" r:id="rId22"/>
    <p:sldId id="301" r:id="rId23"/>
    <p:sldId id="299" r:id="rId24"/>
    <p:sldId id="329" r:id="rId25"/>
    <p:sldId id="330" r:id="rId26"/>
    <p:sldId id="327" r:id="rId27"/>
    <p:sldId id="303" r:id="rId28"/>
    <p:sldId id="305" r:id="rId29"/>
    <p:sldId id="302" r:id="rId30"/>
    <p:sldId id="367" r:id="rId31"/>
    <p:sldId id="370" r:id="rId32"/>
    <p:sldId id="390" r:id="rId33"/>
    <p:sldId id="373" r:id="rId34"/>
    <p:sldId id="372" r:id="rId35"/>
    <p:sldId id="371" r:id="rId36"/>
    <p:sldId id="328" r:id="rId37"/>
    <p:sldId id="290" r:id="rId38"/>
    <p:sldId id="291" r:id="rId39"/>
    <p:sldId id="389" r:id="rId40"/>
    <p:sldId id="333" r:id="rId41"/>
    <p:sldId id="271" r:id="rId42"/>
    <p:sldId id="378" r:id="rId43"/>
    <p:sldId id="318" r:id="rId44"/>
    <p:sldId id="319" r:id="rId45"/>
    <p:sldId id="316" r:id="rId46"/>
    <p:sldId id="320" r:id="rId47"/>
    <p:sldId id="325" r:id="rId48"/>
    <p:sldId id="322" r:id="rId49"/>
    <p:sldId id="261" r:id="rId50"/>
    <p:sldId id="259" r:id="rId51"/>
    <p:sldId id="265" r:id="rId52"/>
    <p:sldId id="262" r:id="rId53"/>
    <p:sldId id="263" r:id="rId54"/>
    <p:sldId id="260" r:id="rId55"/>
    <p:sldId id="264" r:id="rId56"/>
    <p:sldId id="297" r:id="rId57"/>
    <p:sldId id="351" r:id="rId58"/>
    <p:sldId id="280" r:id="rId59"/>
    <p:sldId id="368" r:id="rId60"/>
    <p:sldId id="403" r:id="rId61"/>
    <p:sldId id="307" r:id="rId62"/>
    <p:sldId id="304" r:id="rId63"/>
    <p:sldId id="313" r:id="rId64"/>
    <p:sldId id="392" r:id="rId65"/>
    <p:sldId id="312" r:id="rId66"/>
    <p:sldId id="310" r:id="rId67"/>
    <p:sldId id="366" r:id="rId68"/>
    <p:sldId id="314" r:id="rId69"/>
    <p:sldId id="347" r:id="rId70"/>
    <p:sldId id="308" r:id="rId71"/>
    <p:sldId id="309" r:id="rId72"/>
    <p:sldId id="348" r:id="rId73"/>
    <p:sldId id="350" r:id="rId74"/>
    <p:sldId id="349" r:id="rId75"/>
    <p:sldId id="278" r:id="rId76"/>
    <p:sldId id="281" r:id="rId77"/>
    <p:sldId id="379" r:id="rId78"/>
    <p:sldId id="380" r:id="rId79"/>
    <p:sldId id="335" r:id="rId80"/>
    <p:sldId id="324" r:id="rId81"/>
    <p:sldId id="287" r:id="rId82"/>
    <p:sldId id="404" r:id="rId83"/>
    <p:sldId id="317" r:id="rId84"/>
    <p:sldId id="338" r:id="rId85"/>
    <p:sldId id="345" r:id="rId86"/>
    <p:sldId id="382" r:id="rId87"/>
    <p:sldId id="336" r:id="rId88"/>
    <p:sldId id="405" r:id="rId89"/>
    <p:sldId id="387" r:id="rId90"/>
    <p:sldId id="406" r:id="rId91"/>
    <p:sldId id="384" r:id="rId92"/>
    <p:sldId id="337" r:id="rId93"/>
    <p:sldId id="354" r:id="rId94"/>
    <p:sldId id="363" r:id="rId95"/>
    <p:sldId id="386" r:id="rId96"/>
    <p:sldId id="339" r:id="rId97"/>
    <p:sldId id="356" r:id="rId98"/>
    <p:sldId id="357" r:id="rId99"/>
    <p:sldId id="358" r:id="rId100"/>
    <p:sldId id="385" r:id="rId101"/>
    <p:sldId id="343" r:id="rId102"/>
    <p:sldId id="360" r:id="rId103"/>
    <p:sldId id="359" r:id="rId104"/>
    <p:sldId id="361" r:id="rId105"/>
    <p:sldId id="388" r:id="rId106"/>
    <p:sldId id="383" r:id="rId107"/>
    <p:sldId id="342" r:id="rId108"/>
    <p:sldId id="346" r:id="rId109"/>
    <p:sldId id="401" r:id="rId110"/>
    <p:sldId id="397" r:id="rId111"/>
    <p:sldId id="394" r:id="rId112"/>
    <p:sldId id="395" r:id="rId113"/>
    <p:sldId id="396" r:id="rId114"/>
    <p:sldId id="398" r:id="rId115"/>
    <p:sldId id="400" r:id="rId116"/>
    <p:sldId id="399" r:id="rId117"/>
    <p:sldId id="393" r:id="rId118"/>
    <p:sldId id="407" r:id="rId1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12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C7F302-10A3-438C-9B70-3CE3FF45DCEF}" v="37" dt="2024-11-30T20:56:01.753"/>
    <p1510:client id="{BFB7B7E5-C477-439D-B919-A4A0A57A1DFA}" v="16" dt="2024-11-30T20:37:08.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94660"/>
  </p:normalViewPr>
  <p:slideViewPr>
    <p:cSldViewPr>
      <p:cViewPr varScale="1">
        <p:scale>
          <a:sx n="69" d="100"/>
          <a:sy n="69" d="100"/>
        </p:scale>
        <p:origin x="-864" y="-96"/>
      </p:cViewPr>
      <p:guideLst>
        <p:guide orient="horz" pos="2160"/>
        <p:guide pos="2880"/>
      </p:guideLst>
    </p:cSldViewPr>
  </p:slideViewPr>
  <p:notesTextViewPr>
    <p:cViewPr>
      <p:scale>
        <a:sx n="1" d="1"/>
        <a:sy n="1" d="1"/>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836977-193B-4316-9DFD-0F6526B5F433}" type="datetimeFigureOut">
              <a:rPr lang="en-GB" smtClean="0"/>
              <a:t>02/12/2024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D9AEED-0812-4EB5-B763-C28BE6DA117C}" type="slidenum">
              <a:rPr lang="en-GB" smtClean="0"/>
              <a:t>‹#›</a:t>
            </a:fld>
            <a:endParaRPr lang="en-GB"/>
          </a:p>
        </p:txBody>
      </p:sp>
    </p:spTree>
    <p:extLst>
      <p:ext uri="{BB962C8B-B14F-4D97-AF65-F5344CB8AC3E}">
        <p14:creationId xmlns:p14="http://schemas.microsoft.com/office/powerpoint/2010/main" val="292871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36977-193B-4316-9DFD-0F6526B5F433}" type="datetimeFigureOut">
              <a:rPr lang="en-GB" smtClean="0"/>
              <a:t>02/12/2024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D9AEED-0812-4EB5-B763-C28BE6DA117C}" type="slidenum">
              <a:rPr lang="en-GB" smtClean="0"/>
              <a:t>‹#›</a:t>
            </a:fld>
            <a:endParaRPr lang="en-GB"/>
          </a:p>
        </p:txBody>
      </p:sp>
    </p:spTree>
    <p:extLst>
      <p:ext uri="{BB962C8B-B14F-4D97-AF65-F5344CB8AC3E}">
        <p14:creationId xmlns:p14="http://schemas.microsoft.com/office/powerpoint/2010/main" val="1044383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36977-193B-4316-9DFD-0F6526B5F433}" type="datetimeFigureOut">
              <a:rPr lang="en-GB" smtClean="0"/>
              <a:t>02/12/2024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D9AEED-0812-4EB5-B763-C28BE6DA117C}" type="slidenum">
              <a:rPr lang="en-GB" smtClean="0"/>
              <a:t>‹#›</a:t>
            </a:fld>
            <a:endParaRPr lang="en-GB"/>
          </a:p>
        </p:txBody>
      </p:sp>
    </p:spTree>
    <p:extLst>
      <p:ext uri="{BB962C8B-B14F-4D97-AF65-F5344CB8AC3E}">
        <p14:creationId xmlns:p14="http://schemas.microsoft.com/office/powerpoint/2010/main" val="2844615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36977-193B-4316-9DFD-0F6526B5F433}" type="datetimeFigureOut">
              <a:rPr lang="en-GB" smtClean="0"/>
              <a:t>02/12/2024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D9AEED-0812-4EB5-B763-C28BE6DA117C}" type="slidenum">
              <a:rPr lang="en-GB" smtClean="0"/>
              <a:t>‹#›</a:t>
            </a:fld>
            <a:endParaRPr lang="en-GB"/>
          </a:p>
        </p:txBody>
      </p:sp>
    </p:spTree>
    <p:extLst>
      <p:ext uri="{BB962C8B-B14F-4D97-AF65-F5344CB8AC3E}">
        <p14:creationId xmlns:p14="http://schemas.microsoft.com/office/powerpoint/2010/main" val="4201183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36977-193B-4316-9DFD-0F6526B5F433}" type="datetimeFigureOut">
              <a:rPr lang="en-GB" smtClean="0"/>
              <a:t>02/12/2024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D9AEED-0812-4EB5-B763-C28BE6DA117C}" type="slidenum">
              <a:rPr lang="en-GB" smtClean="0"/>
              <a:t>‹#›</a:t>
            </a:fld>
            <a:endParaRPr lang="en-GB"/>
          </a:p>
        </p:txBody>
      </p:sp>
    </p:spTree>
    <p:extLst>
      <p:ext uri="{BB962C8B-B14F-4D97-AF65-F5344CB8AC3E}">
        <p14:creationId xmlns:p14="http://schemas.microsoft.com/office/powerpoint/2010/main" val="2566430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836977-193B-4316-9DFD-0F6526B5F433}" type="datetimeFigureOut">
              <a:rPr lang="en-GB" smtClean="0"/>
              <a:t>02/12/2024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BD9AEED-0812-4EB5-B763-C28BE6DA117C}" type="slidenum">
              <a:rPr lang="en-GB" smtClean="0"/>
              <a:t>‹#›</a:t>
            </a:fld>
            <a:endParaRPr lang="en-GB"/>
          </a:p>
        </p:txBody>
      </p:sp>
    </p:spTree>
    <p:extLst>
      <p:ext uri="{BB962C8B-B14F-4D97-AF65-F5344CB8AC3E}">
        <p14:creationId xmlns:p14="http://schemas.microsoft.com/office/powerpoint/2010/main" val="3564229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836977-193B-4316-9DFD-0F6526B5F433}" type="datetimeFigureOut">
              <a:rPr lang="en-GB" smtClean="0"/>
              <a:t>02/12/2024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BD9AEED-0812-4EB5-B763-C28BE6DA117C}" type="slidenum">
              <a:rPr lang="en-GB" smtClean="0"/>
              <a:t>‹#›</a:t>
            </a:fld>
            <a:endParaRPr lang="en-GB"/>
          </a:p>
        </p:txBody>
      </p:sp>
    </p:spTree>
    <p:extLst>
      <p:ext uri="{BB962C8B-B14F-4D97-AF65-F5344CB8AC3E}">
        <p14:creationId xmlns:p14="http://schemas.microsoft.com/office/powerpoint/2010/main" val="2205749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836977-193B-4316-9DFD-0F6526B5F433}" type="datetimeFigureOut">
              <a:rPr lang="en-GB" smtClean="0"/>
              <a:t>02/12/2024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BD9AEED-0812-4EB5-B763-C28BE6DA117C}" type="slidenum">
              <a:rPr lang="en-GB" smtClean="0"/>
              <a:t>‹#›</a:t>
            </a:fld>
            <a:endParaRPr lang="en-GB"/>
          </a:p>
        </p:txBody>
      </p:sp>
    </p:spTree>
    <p:extLst>
      <p:ext uri="{BB962C8B-B14F-4D97-AF65-F5344CB8AC3E}">
        <p14:creationId xmlns:p14="http://schemas.microsoft.com/office/powerpoint/2010/main" val="2209299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36977-193B-4316-9DFD-0F6526B5F433}" type="datetimeFigureOut">
              <a:rPr lang="en-GB" smtClean="0"/>
              <a:t>02/12/2024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BD9AEED-0812-4EB5-B763-C28BE6DA117C}" type="slidenum">
              <a:rPr lang="en-GB" smtClean="0"/>
              <a:t>‹#›</a:t>
            </a:fld>
            <a:endParaRPr lang="en-GB"/>
          </a:p>
        </p:txBody>
      </p:sp>
    </p:spTree>
    <p:extLst>
      <p:ext uri="{BB962C8B-B14F-4D97-AF65-F5344CB8AC3E}">
        <p14:creationId xmlns:p14="http://schemas.microsoft.com/office/powerpoint/2010/main" val="1996063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836977-193B-4316-9DFD-0F6526B5F433}" type="datetimeFigureOut">
              <a:rPr lang="en-GB" smtClean="0"/>
              <a:t>02/12/2024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BD9AEED-0812-4EB5-B763-C28BE6DA117C}" type="slidenum">
              <a:rPr lang="en-GB" smtClean="0"/>
              <a:t>‹#›</a:t>
            </a:fld>
            <a:endParaRPr lang="en-GB"/>
          </a:p>
        </p:txBody>
      </p:sp>
    </p:spTree>
    <p:extLst>
      <p:ext uri="{BB962C8B-B14F-4D97-AF65-F5344CB8AC3E}">
        <p14:creationId xmlns:p14="http://schemas.microsoft.com/office/powerpoint/2010/main" val="106313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836977-193B-4316-9DFD-0F6526B5F433}" type="datetimeFigureOut">
              <a:rPr lang="en-GB" smtClean="0"/>
              <a:t>02/12/2024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BD9AEED-0812-4EB5-B763-C28BE6DA117C}" type="slidenum">
              <a:rPr lang="en-GB" smtClean="0"/>
              <a:t>‹#›</a:t>
            </a:fld>
            <a:endParaRPr lang="en-GB"/>
          </a:p>
        </p:txBody>
      </p:sp>
    </p:spTree>
    <p:extLst>
      <p:ext uri="{BB962C8B-B14F-4D97-AF65-F5344CB8AC3E}">
        <p14:creationId xmlns:p14="http://schemas.microsoft.com/office/powerpoint/2010/main" val="2142230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36977-193B-4316-9DFD-0F6526B5F433}" type="datetimeFigureOut">
              <a:rPr lang="en-GB" smtClean="0"/>
              <a:t>02/12/2024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9AEED-0812-4EB5-B763-C28BE6DA117C}" type="slidenum">
              <a:rPr lang="en-GB" smtClean="0"/>
              <a:t>‹#›</a:t>
            </a:fld>
            <a:endParaRPr lang="en-GB"/>
          </a:p>
        </p:txBody>
      </p:sp>
    </p:spTree>
    <p:extLst>
      <p:ext uri="{BB962C8B-B14F-4D97-AF65-F5344CB8AC3E}">
        <p14:creationId xmlns:p14="http://schemas.microsoft.com/office/powerpoint/2010/main" val="2722014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 Id="rId9"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microsoft.com/office/2007/relationships/hdphoto" Target="../media/hdphoto81.wdp"/><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microsoft.com/office/2007/relationships/hdphoto" Target="../media/hdphoto82.wdp"/><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microsoft.com/office/2007/relationships/hdphoto" Target="../media/hdphoto83.wdp"/><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microsoft.com/office/2007/relationships/hdphoto" Target="../media/hdphoto84.wdp"/><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microsoft.com/office/2007/relationships/hdphoto" Target="../media/hdphoto85.wdp"/><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microsoft.com/office/2007/relationships/hdphoto" Target="../media/hdphoto86.wdp"/><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microsoft.com/office/2007/relationships/hdphoto" Target="../media/hdphoto87.wdp"/><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microsoft.com/office/2007/relationships/hdphoto" Target="../media/hdphoto88.wdp"/><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microsoft.com/office/2007/relationships/hdphoto" Target="../media/hdphoto89.wdp"/><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microsoft.com/office/2007/relationships/hdphoto" Target="../media/hdphoto90.wdp"/><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microsoft.com/office/2007/relationships/hdphoto" Target="../media/hdphoto91.wdp"/><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microsoft.com/office/2007/relationships/hdphoto" Target="../media/hdphoto92.wdp"/><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microsoft.com/office/2007/relationships/hdphoto" Target="../media/hdphoto93.wdp"/><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jpe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28.wdp"/><Relationship Id="rId7" Type="http://schemas.microsoft.com/office/2007/relationships/hdphoto" Target="../media/hdphoto30.wdp"/><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48.jpeg"/><Relationship Id="rId5" Type="http://schemas.microsoft.com/office/2007/relationships/hdphoto" Target="../media/hdphoto29.wdp"/><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49.jpeg"/><Relationship Id="rId1" Type="http://schemas.openxmlformats.org/officeDocument/2006/relationships/slideLayout" Target="../slideLayouts/slideLayout2.xml"/><Relationship Id="rId5" Type="http://schemas.microsoft.com/office/2007/relationships/hdphoto" Target="../media/hdphoto32.wdp"/><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34.wdp"/><Relationship Id="rId7" Type="http://schemas.microsoft.com/office/2007/relationships/hdphoto" Target="../media/hdphoto36.wdp"/><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4.jpeg"/><Relationship Id="rId5" Type="http://schemas.microsoft.com/office/2007/relationships/hdphoto" Target="../media/hdphoto35.wdp"/><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microsoft.com/office/2007/relationships/hdphoto" Target="../media/hdphoto39.wdp"/></Relationships>
</file>

<file path=ppt/slides/_rels/slide48.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70.jpeg"/><Relationship Id="rId1" Type="http://schemas.openxmlformats.org/officeDocument/2006/relationships/slideLayout" Target="../slideLayouts/slideLayout2.xml"/><Relationship Id="rId5" Type="http://schemas.microsoft.com/office/2007/relationships/hdphoto" Target="../media/hdphoto50.wdp"/><Relationship Id="rId4" Type="http://schemas.openxmlformats.org/officeDocument/2006/relationships/image" Target="../media/image71.jpeg"/></Relationships>
</file>

<file path=ppt/slides/_rels/slide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microsoft.com/office/2007/relationships/hdphoto" Target="../media/hdphoto51.wdp"/><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hdphoto" Target="../media/hdphoto55.wdp"/><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56.wdp"/><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57.wdp"/><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71.xml.rels><?xml version="1.0" encoding="UTF-8" standalone="yes"?>
<Relationships xmlns="http://schemas.openxmlformats.org/package/2006/relationships"><Relationship Id="rId3" Type="http://schemas.microsoft.com/office/2007/relationships/hdphoto" Target="../media/hdphoto58.wdp"/><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59.wdp"/><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60.wdp"/><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microsoft.com/office/2007/relationships/hdphoto" Target="../media/hdphoto61.wdp"/><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microsoft.com/office/2007/relationships/hdphoto" Target="../media/hdphoto62.wdp"/><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microsoft.com/office/2007/relationships/hdphoto" Target="../media/hdphoto63.wdp"/><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microsoft.com/office/2007/relationships/hdphoto" Target="../media/hdphoto64.wdp"/><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65.wdp"/><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07/relationships/hdphoto" Target="../media/hdphoto66.wdp"/><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microsoft.com/office/2007/relationships/hdphoto" Target="../media/hdphoto67.wdp"/><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2.xml"/><Relationship Id="rId4" Type="http://schemas.microsoft.com/office/2007/relationships/hdphoto" Target="../media/hdphoto68.wdp"/></Relationships>
</file>

<file path=ppt/slides/_rels/slide86.xml.rels><?xml version="1.0" encoding="UTF-8" standalone="yes"?>
<Relationships xmlns="http://schemas.openxmlformats.org/package/2006/relationships"><Relationship Id="rId3" Type="http://schemas.microsoft.com/office/2007/relationships/hdphoto" Target="../media/hdphoto69.wdp"/><Relationship Id="rId2" Type="http://schemas.openxmlformats.org/officeDocument/2006/relationships/image" Target="../media/image100.jpeg"/><Relationship Id="rId1" Type="http://schemas.openxmlformats.org/officeDocument/2006/relationships/slideLayout" Target="../slideLayouts/slideLayout2.xml"/><Relationship Id="rId5" Type="http://schemas.microsoft.com/office/2007/relationships/hdphoto" Target="../media/hdphoto70.wdp"/><Relationship Id="rId4" Type="http://schemas.openxmlformats.org/officeDocument/2006/relationships/image" Target="../media/image101.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microsoft.com/office/2007/relationships/hdphoto" Target="../media/hdphoto71.wdp"/><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microsoft.com/office/2007/relationships/hdphoto" Target="../media/hdphoto72.wdp"/><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microsoft.com/office/2007/relationships/hdphoto" Target="../media/hdphoto73.wdp"/><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microsoft.com/office/2007/relationships/hdphoto" Target="../media/hdphoto74.wdp"/><Relationship Id="rId2" Type="http://schemas.openxmlformats.org/officeDocument/2006/relationships/image" Target="../media/image105.jpeg"/><Relationship Id="rId1" Type="http://schemas.openxmlformats.org/officeDocument/2006/relationships/slideLayout" Target="../slideLayouts/slideLayout2.xml"/><Relationship Id="rId5" Type="http://schemas.microsoft.com/office/2007/relationships/hdphoto" Target="../media/hdphoto75.wdp"/><Relationship Id="rId4" Type="http://schemas.openxmlformats.org/officeDocument/2006/relationships/image" Target="../media/image106.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microsoft.com/office/2007/relationships/hdphoto" Target="../media/hdphoto76.wdp"/><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microsoft.com/office/2007/relationships/hdphoto" Target="../media/hdphoto77.wdp"/><Relationship Id="rId2" Type="http://schemas.openxmlformats.org/officeDocument/2006/relationships/image" Target="../media/image108.jpeg"/><Relationship Id="rId1" Type="http://schemas.openxmlformats.org/officeDocument/2006/relationships/slideLayout" Target="../slideLayouts/slideLayout2.xml"/><Relationship Id="rId5" Type="http://schemas.microsoft.com/office/2007/relationships/hdphoto" Target="../media/hdphoto78.wdp"/><Relationship Id="rId4" Type="http://schemas.openxmlformats.org/officeDocument/2006/relationships/image" Target="../media/image109.jpeg"/></Relationships>
</file>

<file path=ppt/slides/_rels/slide98.xml.rels><?xml version="1.0" encoding="UTF-8" standalone="yes"?>
<Relationships xmlns="http://schemas.openxmlformats.org/package/2006/relationships"><Relationship Id="rId3" Type="http://schemas.microsoft.com/office/2007/relationships/hdphoto" Target="../media/hdphoto79.wdp"/><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hdphoto" Target="../media/hdphoto80.wdp"/><Relationship Id="rId2" Type="http://schemas.openxmlformats.org/officeDocument/2006/relationships/image" Target="../media/image1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16632"/>
            <a:ext cx="8229600" cy="3384376"/>
          </a:xfrm>
        </p:spPr>
        <p:txBody>
          <a:bodyPr>
            <a:normAutofit/>
          </a:bodyPr>
          <a:lstStyle/>
          <a:p>
            <a:pPr marL="0" indent="0" algn="ctr">
              <a:buNone/>
            </a:pPr>
            <a:r>
              <a:rPr lang="en-GB" sz="5900" dirty="0">
                <a:solidFill>
                  <a:schemeClr val="bg1"/>
                </a:solidFill>
                <a:latin typeface="Corbel" panose="020B0503020204020204" pitchFamily="34" charset="0"/>
              </a:rPr>
              <a:t>The Beautiful Simplicity of the Rapture</a:t>
            </a:r>
          </a:p>
          <a:p>
            <a:pPr marL="0" indent="0" algn="ctr">
              <a:buNone/>
            </a:pPr>
            <a:r>
              <a:rPr lang="en-GB" sz="2400" dirty="0">
                <a:solidFill>
                  <a:schemeClr val="bg1"/>
                </a:solidFill>
                <a:latin typeface="Corbel" panose="020B0503020204020204" pitchFamily="34" charset="0"/>
              </a:rPr>
              <a:t>______</a:t>
            </a:r>
          </a:p>
          <a:p>
            <a:pPr marL="0" indent="0" algn="ctr">
              <a:buNone/>
            </a:pPr>
            <a:r>
              <a:rPr lang="en-GB" sz="4600" dirty="0">
                <a:solidFill>
                  <a:srgbClr val="FFFF00"/>
                </a:solidFill>
                <a:latin typeface="Corbel" panose="020B0503020204020204" pitchFamily="34" charset="0"/>
              </a:rPr>
              <a:t>A Gypsy Testimony</a:t>
            </a:r>
          </a:p>
        </p:txBody>
      </p:sp>
      <p:pic>
        <p:nvPicPr>
          <p:cNvPr id="8" name="Picture 2" descr="Sunday morni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2000"/>
                    </a14:imgEffect>
                    <a14:imgEffect>
                      <a14:brightnessContrast bright="10000"/>
                    </a14:imgEffect>
                  </a14:imgLayer>
                </a14:imgProps>
              </a:ext>
              <a:ext uri="{28A0092B-C50C-407E-A947-70E740481C1C}">
                <a14:useLocalDpi xmlns:a14="http://schemas.microsoft.com/office/drawing/2010/main" val="0"/>
              </a:ext>
            </a:extLst>
          </a:blip>
          <a:srcRect l="1" t="-1" r="401" b="1378"/>
          <a:stretch/>
        </p:blipFill>
        <p:spPr bwMode="auto">
          <a:xfrm>
            <a:off x="7100806" y="1441813"/>
            <a:ext cx="1791673" cy="17740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8000"/>
                    </a14:imgEffect>
                  </a14:imgLayer>
                </a14:imgProps>
              </a:ext>
              <a:ext uri="{28A0092B-C50C-407E-A947-70E740481C1C}">
                <a14:useLocalDpi xmlns:a14="http://schemas.microsoft.com/office/drawing/2010/main" val="0"/>
              </a:ext>
            </a:extLst>
          </a:blip>
          <a:srcRect l="14959" t="15227" r="73880" b="65237"/>
          <a:stretch/>
        </p:blipFill>
        <p:spPr bwMode="auto">
          <a:xfrm>
            <a:off x="251521" y="1441813"/>
            <a:ext cx="1800200" cy="17711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26" name="Picture 2" descr="C:\Users\Paul\Pictures\Light &amp; Life Convention 2024\Big Top (1).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15000"/>
                    </a14:imgEffect>
                    <a14:imgEffect>
                      <a14:saturation sat="118000"/>
                    </a14:imgEffect>
                    <a14:imgEffect>
                      <a14:brightnessContrast bright="3000"/>
                    </a14:imgEffect>
                  </a14:imgLayer>
                </a14:imgProps>
              </a:ext>
              <a:ext uri="{28A0092B-C50C-407E-A947-70E740481C1C}">
                <a14:useLocalDpi xmlns:a14="http://schemas.microsoft.com/office/drawing/2010/main" val="0"/>
              </a:ext>
            </a:extLst>
          </a:blip>
          <a:srcRect l="6200" t="17857" r="-7" b="4729"/>
          <a:stretch/>
        </p:blipFill>
        <p:spPr bwMode="auto">
          <a:xfrm>
            <a:off x="4305609" y="3501008"/>
            <a:ext cx="4730887" cy="3230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ountry diary 1946: Gypsies bring mistletoe and berried holly into town ..."/>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22000"/>
                    </a14:imgEffect>
                    <a14:imgEffect>
                      <a14:brightnessContrast bright="7000" contrast="15000"/>
                    </a14:imgEffect>
                  </a14:imgLayer>
                </a14:imgProps>
              </a:ext>
              <a:ext uri="{28A0092B-C50C-407E-A947-70E740481C1C}">
                <a14:useLocalDpi xmlns:a14="http://schemas.microsoft.com/office/drawing/2010/main" val="0"/>
              </a:ext>
            </a:extLst>
          </a:blip>
          <a:srcRect l="1995" r="4842" b="4178"/>
          <a:stretch/>
        </p:blipFill>
        <p:spPr bwMode="auto">
          <a:xfrm>
            <a:off x="107503" y="3501008"/>
            <a:ext cx="4057525" cy="3230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4599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Public\Documents\Pre-Trib Research Center\Conferences\2024\Convention 2024 photo.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7000"/>
                    </a14:imgEffect>
                    <a14:imgEffect>
                      <a14:saturation sat="146000"/>
                    </a14:imgEffect>
                  </a14:imgLayer>
                </a14:imgProps>
              </a:ext>
              <a:ext uri="{28A0092B-C50C-407E-A947-70E740481C1C}">
                <a14:useLocalDpi xmlns:a14="http://schemas.microsoft.com/office/drawing/2010/main" val="0"/>
              </a:ext>
            </a:extLst>
          </a:blip>
          <a:srcRect/>
          <a:stretch>
            <a:fillRect/>
          </a:stretch>
        </p:blipFill>
        <p:spPr bwMode="auto">
          <a:xfrm>
            <a:off x="539552" y="-1827585"/>
            <a:ext cx="8064896" cy="10986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5764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7170" name="Picture 2" descr="The End? Standing strong – walklikejesu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8000"/>
                    </a14:imgEffect>
                    <a14:imgEffect>
                      <a14:saturation sat="112000"/>
                    </a14:imgEffect>
                  </a14:imgLayer>
                </a14:imgProps>
              </a:ext>
              <a:ext uri="{28A0092B-C50C-407E-A947-70E740481C1C}">
                <a14:useLocalDpi xmlns:a14="http://schemas.microsoft.com/office/drawing/2010/main" val="0"/>
              </a:ext>
            </a:extLst>
          </a:blip>
          <a:srcRect/>
          <a:stretch>
            <a:fillRect/>
          </a:stretch>
        </p:blipFill>
        <p:spPr bwMode="auto">
          <a:xfrm>
            <a:off x="-1" y="0"/>
            <a:ext cx="93396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3685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93096"/>
            <a:ext cx="8229600" cy="1368153"/>
          </a:xfrm>
        </p:spPr>
        <p:txBody>
          <a:bodyPr>
            <a:normAutofit/>
          </a:bodyPr>
          <a:lstStyle/>
          <a:p>
            <a:pPr marL="0" indent="0" algn="ctr">
              <a:buNone/>
            </a:pPr>
            <a:r>
              <a:rPr lang="en-GB" sz="3600" dirty="0">
                <a:solidFill>
                  <a:srgbClr val="FFFF00"/>
                </a:solidFill>
                <a:latin typeface="Corbel" panose="020B0503020204020204" pitchFamily="34" charset="0"/>
              </a:rPr>
              <a:t>Revelation 3:10</a:t>
            </a:r>
          </a:p>
        </p:txBody>
      </p:sp>
      <p:sp>
        <p:nvSpPr>
          <p:cNvPr id="5" name="Title 1"/>
          <p:cNvSpPr txBox="1">
            <a:spLocks/>
          </p:cNvSpPr>
          <p:nvPr/>
        </p:nvSpPr>
        <p:spPr>
          <a:xfrm>
            <a:off x="179512" y="704884"/>
            <a:ext cx="8784976" cy="33721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5000" dirty="0">
                <a:solidFill>
                  <a:schemeClr val="bg1"/>
                </a:solidFill>
                <a:latin typeface="Corbel" panose="020B0503020204020204" pitchFamily="34" charset="0"/>
              </a:rPr>
              <a:t>Keep the Faith      </a:t>
            </a:r>
          </a:p>
          <a:p>
            <a:pPr algn="l"/>
            <a:endParaRPr lang="en-GB" sz="4200" dirty="0">
              <a:solidFill>
                <a:schemeClr val="bg1"/>
              </a:solidFill>
              <a:latin typeface="Corbel" panose="020B0503020204020204" pitchFamily="34" charset="0"/>
            </a:endParaRPr>
          </a:p>
          <a:p>
            <a:endParaRPr lang="en-GB" sz="4200" dirty="0">
              <a:solidFill>
                <a:schemeClr val="bg1"/>
              </a:solidFill>
              <a:latin typeface="Corbel" panose="020B0503020204020204" pitchFamily="34" charset="0"/>
            </a:endParaRPr>
          </a:p>
          <a:p>
            <a:r>
              <a:rPr lang="en-GB" sz="5000" dirty="0">
                <a:solidFill>
                  <a:schemeClr val="bg1"/>
                </a:solidFill>
                <a:latin typeface="Corbel" panose="020B0503020204020204" pitchFamily="34" charset="0"/>
              </a:rPr>
              <a:t>Kept from the Trial </a:t>
            </a:r>
          </a:p>
        </p:txBody>
      </p:sp>
      <p:sp>
        <p:nvSpPr>
          <p:cNvPr id="7" name="Right Arrow 6"/>
          <p:cNvSpPr/>
          <p:nvPr/>
        </p:nvSpPr>
        <p:spPr>
          <a:xfrm>
            <a:off x="4171541" y="2217053"/>
            <a:ext cx="800917" cy="401976"/>
          </a:xfrm>
          <a:prstGeom prst="rightArrow">
            <a:avLst/>
          </a:prstGeom>
          <a:solidFill>
            <a:schemeClr val="bg1"/>
          </a:solidFill>
          <a:ln>
            <a:no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5"/>
          <p:cNvSpPr txBox="1">
            <a:spLocks/>
          </p:cNvSpPr>
          <p:nvPr/>
        </p:nvSpPr>
        <p:spPr>
          <a:xfrm>
            <a:off x="457200" y="836712"/>
            <a:ext cx="8229600" cy="3240359"/>
          </a:xfrm>
          <a:prstGeom prst="rect">
            <a:avLst/>
          </a:prstGeom>
          <a:solidFill>
            <a:schemeClr val="tx1"/>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900" dirty="0">
                <a:solidFill>
                  <a:schemeClr val="bg1"/>
                </a:solidFill>
                <a:latin typeface="Corbel" panose="020B0503020204020204" pitchFamily="34" charset="0"/>
              </a:rPr>
              <a:t>“Because you have kept my word about patient endurance, I will keep you   </a:t>
            </a:r>
            <a:r>
              <a:rPr lang="en-GB" sz="3900" u="sng" dirty="0">
                <a:solidFill>
                  <a:schemeClr val="bg1"/>
                </a:solidFill>
                <a:latin typeface="Corbel" panose="020B0503020204020204" pitchFamily="34" charset="0"/>
              </a:rPr>
              <a:t>from</a:t>
            </a:r>
            <a:r>
              <a:rPr lang="en-GB" sz="3900" dirty="0">
                <a:solidFill>
                  <a:schemeClr val="bg1"/>
                </a:solidFill>
                <a:latin typeface="Corbel" panose="020B0503020204020204" pitchFamily="34" charset="0"/>
              </a:rPr>
              <a:t> the hour of trial that is coming on the whole world, to try </a:t>
            </a:r>
            <a:r>
              <a:rPr lang="en-GB" sz="3900" u="sng" dirty="0">
                <a:solidFill>
                  <a:schemeClr val="bg1"/>
                </a:solidFill>
                <a:latin typeface="Corbel" panose="020B0503020204020204" pitchFamily="34" charset="0"/>
              </a:rPr>
              <a:t>those who  dwell on the earth</a:t>
            </a:r>
            <a:r>
              <a:rPr lang="en-GB" sz="3900" dirty="0">
                <a:solidFill>
                  <a:schemeClr val="bg1"/>
                </a:solidFill>
                <a:latin typeface="Corbel" panose="020B0503020204020204" pitchFamily="34" charset="0"/>
              </a:rPr>
              <a:t>.”</a:t>
            </a:r>
          </a:p>
        </p:txBody>
      </p:sp>
    </p:spTree>
    <p:extLst>
      <p:ext uri="{BB962C8B-B14F-4D97-AF65-F5344CB8AC3E}">
        <p14:creationId xmlns:p14="http://schemas.microsoft.com/office/powerpoint/2010/main" val="29889076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100"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7000"/>
                    </a14:imgEffect>
                  </a14:imgLayer>
                </a14:imgProps>
              </a:ext>
              <a:ext uri="{28A0092B-C50C-407E-A947-70E740481C1C}">
                <a14:useLocalDpi xmlns:a14="http://schemas.microsoft.com/office/drawing/2010/main" val="0"/>
              </a:ext>
            </a:extLst>
          </a:blip>
          <a:srcRect l="-2" r="23634" b="6495"/>
          <a:stretch/>
        </p:blipFill>
        <p:spPr bwMode="auto">
          <a:xfrm>
            <a:off x="12723" y="18000"/>
            <a:ext cx="9936000" cy="68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a:xfrm>
            <a:off x="179512" y="980728"/>
            <a:ext cx="4464496" cy="554461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600" dirty="0">
                <a:solidFill>
                  <a:schemeClr val="bg1"/>
                </a:solidFill>
                <a:latin typeface="Corbel" panose="020B0503020204020204" pitchFamily="34" charset="0"/>
              </a:rPr>
              <a:t>Those who have “settled down on the Earth”</a:t>
            </a:r>
            <a:endParaRPr lang="en-GB" sz="2000" dirty="0">
              <a:solidFill>
                <a:schemeClr val="bg1"/>
              </a:solidFill>
              <a:latin typeface="Corbel" panose="020B0503020204020204" pitchFamily="34" charset="0"/>
            </a:endParaRPr>
          </a:p>
          <a:p>
            <a:pPr marL="0" indent="0" algn="ctr">
              <a:buFont typeface="Arial" panose="020B0604020202020204" pitchFamily="34" charset="0"/>
              <a:buNone/>
            </a:pPr>
            <a:endParaRPr lang="en-GB" sz="2700" dirty="0">
              <a:solidFill>
                <a:schemeClr val="bg1"/>
              </a:solidFill>
              <a:latin typeface="Corbel" panose="020B0503020204020204" pitchFamily="34" charset="0"/>
            </a:endParaRPr>
          </a:p>
          <a:p>
            <a:pPr marL="0" indent="0" algn="ctr">
              <a:buFont typeface="Arial" panose="020B0604020202020204" pitchFamily="34" charset="0"/>
              <a:buNone/>
            </a:pPr>
            <a:r>
              <a:rPr lang="en-GB" sz="3600" dirty="0">
                <a:solidFill>
                  <a:schemeClr val="bg1"/>
                </a:solidFill>
                <a:latin typeface="Corbel" panose="020B0503020204020204" pitchFamily="34" charset="0"/>
              </a:rPr>
              <a:t>But “our citizenship is in Heaven, and from it we await a </a:t>
            </a:r>
            <a:r>
              <a:rPr lang="en-GB" sz="3600" dirty="0" err="1">
                <a:solidFill>
                  <a:schemeClr val="bg1"/>
                </a:solidFill>
                <a:latin typeface="Corbel" panose="020B0503020204020204" pitchFamily="34" charset="0"/>
              </a:rPr>
              <a:t>Savior</a:t>
            </a:r>
            <a:r>
              <a:rPr lang="en-GB" sz="3600" dirty="0">
                <a:solidFill>
                  <a:schemeClr val="bg1"/>
                </a:solidFill>
                <a:latin typeface="Corbel" panose="020B0503020204020204" pitchFamily="34" charset="0"/>
              </a:rPr>
              <a:t>, the Lord Jesus Christ” </a:t>
            </a:r>
            <a:r>
              <a:rPr lang="en-GB" dirty="0">
                <a:solidFill>
                  <a:schemeClr val="bg1"/>
                </a:solidFill>
                <a:latin typeface="Corbel" panose="020B0503020204020204" pitchFamily="34" charset="0"/>
              </a:rPr>
              <a:t>(Phil. 3:20)</a:t>
            </a:r>
          </a:p>
          <a:p>
            <a:pPr marL="0" indent="0" algn="ctr">
              <a:buFont typeface="Arial" panose="020B0604020202020204" pitchFamily="34" charset="0"/>
              <a:buNone/>
            </a:pPr>
            <a:endParaRPr lang="en-GB" sz="2900" dirty="0">
              <a:solidFill>
                <a:schemeClr val="bg1"/>
              </a:solidFill>
              <a:latin typeface="Corbel" panose="020B0503020204020204" pitchFamily="34" charset="0"/>
            </a:endParaRPr>
          </a:p>
          <a:p>
            <a:pPr marL="0" indent="0" algn="ctr">
              <a:buFont typeface="Arial" panose="020B0604020202020204" pitchFamily="34" charset="0"/>
              <a:buNone/>
            </a:pPr>
            <a:r>
              <a:rPr lang="en-GB" sz="3600" dirty="0">
                <a:solidFill>
                  <a:schemeClr val="bg1"/>
                </a:solidFill>
                <a:latin typeface="Corbel" panose="020B0503020204020204" pitchFamily="34" charset="0"/>
              </a:rPr>
              <a:t>We are “strangers and pilgrims on the Earth” </a:t>
            </a:r>
            <a:r>
              <a:rPr lang="en-GB" dirty="0">
                <a:solidFill>
                  <a:schemeClr val="bg1"/>
                </a:solidFill>
                <a:latin typeface="Corbel" panose="020B0503020204020204" pitchFamily="34" charset="0"/>
              </a:rPr>
              <a:t>(Heb. 11:13; </a:t>
            </a:r>
            <a:r>
              <a:rPr lang="en-GB" i="1" dirty="0">
                <a:solidFill>
                  <a:schemeClr val="bg1"/>
                </a:solidFill>
                <a:latin typeface="Corbel" panose="020B0503020204020204" pitchFamily="34" charset="0"/>
              </a:rPr>
              <a:t>cp.</a:t>
            </a:r>
            <a:r>
              <a:rPr lang="en-GB" dirty="0">
                <a:solidFill>
                  <a:schemeClr val="bg1"/>
                </a:solidFill>
                <a:latin typeface="Corbel" panose="020B0503020204020204" pitchFamily="34" charset="0"/>
              </a:rPr>
              <a:t> 1 Pet. 2:11)</a:t>
            </a:r>
          </a:p>
        </p:txBody>
      </p:sp>
    </p:spTree>
    <p:extLst>
      <p:ext uri="{BB962C8B-B14F-4D97-AF65-F5344CB8AC3E}">
        <p14:creationId xmlns:p14="http://schemas.microsoft.com/office/powerpoint/2010/main" val="27644140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4653136"/>
            <a:ext cx="8774035" cy="1872208"/>
          </a:xfrm>
        </p:spPr>
        <p:txBody>
          <a:bodyPr>
            <a:normAutofit lnSpcReduction="10000"/>
          </a:bodyPr>
          <a:lstStyle/>
          <a:p>
            <a:pPr marL="0" indent="0" algn="ctr">
              <a:buNone/>
            </a:pPr>
            <a:r>
              <a:rPr lang="en-GB" sz="4000" dirty="0">
                <a:solidFill>
                  <a:schemeClr val="bg1"/>
                </a:solidFill>
                <a:latin typeface="Corbel" panose="020B0503020204020204" pitchFamily="34" charset="0"/>
              </a:rPr>
              <a:t>“He who has an ear, let him hear what the Spirit says to the churches.”</a:t>
            </a:r>
          </a:p>
          <a:p>
            <a:pPr marL="0" indent="0" algn="ctr">
              <a:buNone/>
            </a:pPr>
            <a:r>
              <a:rPr lang="en-GB" dirty="0">
                <a:solidFill>
                  <a:srgbClr val="FFFF00"/>
                </a:solidFill>
                <a:latin typeface="Corbel" panose="020B0503020204020204" pitchFamily="34" charset="0"/>
              </a:rPr>
              <a:t>Revelation 2:7, 11, 17, 29; 3:6, 13, 22</a:t>
            </a:r>
          </a:p>
        </p:txBody>
      </p:sp>
      <p:pic>
        <p:nvPicPr>
          <p:cNvPr id="5124" name="Picture 4" descr="History – Biblical Discipleship Ministries"/>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1000"/>
                    </a14:imgEffect>
                    <a14:imgEffect>
                      <a14:saturation sat="109000"/>
                    </a14:imgEffect>
                    <a14:imgEffect>
                      <a14:brightnessContrast bright="5000" contrast="7000"/>
                    </a14:imgEffect>
                  </a14:imgLayer>
                </a14:imgProps>
              </a:ext>
              <a:ext uri="{28A0092B-C50C-407E-A947-70E740481C1C}">
                <a14:useLocalDpi xmlns:a14="http://schemas.microsoft.com/office/drawing/2010/main" val="0"/>
              </a:ext>
            </a:extLst>
          </a:blip>
          <a:srcRect l="7642" r="3187"/>
          <a:stretch/>
        </p:blipFill>
        <p:spPr bwMode="auto">
          <a:xfrm>
            <a:off x="323528" y="404664"/>
            <a:ext cx="6425176" cy="405484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6748704" y="595879"/>
            <a:ext cx="2294394" cy="367240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700" dirty="0" err="1">
                <a:solidFill>
                  <a:schemeClr val="bg1"/>
                </a:solidFill>
                <a:latin typeface="Corbel" panose="020B0503020204020204" pitchFamily="34" charset="0"/>
              </a:rPr>
              <a:t>Dr.</a:t>
            </a:r>
            <a:r>
              <a:rPr lang="en-GB" sz="3700" dirty="0">
                <a:solidFill>
                  <a:schemeClr val="bg1"/>
                </a:solidFill>
                <a:latin typeface="Corbel" panose="020B0503020204020204" pitchFamily="34" charset="0"/>
              </a:rPr>
              <a:t> </a:t>
            </a:r>
            <a:r>
              <a:rPr lang="en-GB" sz="3700" dirty="0" err="1">
                <a:solidFill>
                  <a:schemeClr val="bg1"/>
                </a:solidFill>
                <a:latin typeface="Corbel" panose="020B0503020204020204" pitchFamily="34" charset="0"/>
              </a:rPr>
              <a:t>Jobe</a:t>
            </a:r>
            <a:r>
              <a:rPr lang="en-GB" sz="3700" dirty="0">
                <a:solidFill>
                  <a:schemeClr val="bg1"/>
                </a:solidFill>
                <a:latin typeface="Corbel" panose="020B0503020204020204" pitchFamily="34" charset="0"/>
              </a:rPr>
              <a:t> Martin</a:t>
            </a:r>
          </a:p>
          <a:p>
            <a:pPr marL="0" indent="0" algn="ctr">
              <a:buFont typeface="Arial" panose="020B0604020202020204" pitchFamily="34" charset="0"/>
              <a:buNone/>
            </a:pPr>
            <a:endParaRPr lang="en-GB" sz="1000" dirty="0">
              <a:solidFill>
                <a:schemeClr val="bg1"/>
              </a:solidFill>
              <a:latin typeface="Corbel" panose="020B0503020204020204" pitchFamily="34" charset="0"/>
            </a:endParaRPr>
          </a:p>
          <a:p>
            <a:pPr marL="0" indent="0" algn="ctr">
              <a:buFont typeface="Arial" panose="020B0604020202020204" pitchFamily="34" charset="0"/>
              <a:buNone/>
            </a:pPr>
            <a:r>
              <a:rPr lang="en-GB" dirty="0">
                <a:solidFill>
                  <a:schemeClr val="bg1"/>
                </a:solidFill>
                <a:latin typeface="Corbel" panose="020B0503020204020204" pitchFamily="34" charset="0"/>
              </a:rPr>
              <a:t>President, Biblical Discipleship Ministries</a:t>
            </a:r>
          </a:p>
        </p:txBody>
      </p:sp>
    </p:spTree>
    <p:extLst>
      <p:ext uri="{BB962C8B-B14F-4D97-AF65-F5344CB8AC3E}">
        <p14:creationId xmlns:p14="http://schemas.microsoft.com/office/powerpoint/2010/main" val="9579042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72496" y="476672"/>
            <a:ext cx="8515487" cy="619268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GB" dirty="0">
              <a:solidFill>
                <a:srgbClr val="FFFF00"/>
              </a:solidFill>
              <a:latin typeface="Corbel" panose="020B0503020204020204" pitchFamily="34" charset="0"/>
            </a:endParaRPr>
          </a:p>
          <a:p>
            <a:pPr marL="0" indent="0" algn="ctr">
              <a:buFont typeface="Arial" panose="020B0604020202020204" pitchFamily="34" charset="0"/>
              <a:buNone/>
            </a:pPr>
            <a:endParaRPr lang="en-GB" dirty="0">
              <a:solidFill>
                <a:srgbClr val="FFFF00"/>
              </a:solidFill>
              <a:latin typeface="Corbel" panose="020B0503020204020204" pitchFamily="34" charset="0"/>
            </a:endParaRPr>
          </a:p>
          <a:p>
            <a:pPr marL="0" indent="0" algn="ctr">
              <a:buFont typeface="Arial" panose="020B0604020202020204" pitchFamily="34" charset="0"/>
              <a:buNone/>
            </a:pPr>
            <a:endParaRPr lang="en-GB" dirty="0">
              <a:solidFill>
                <a:srgbClr val="FFFF00"/>
              </a:solidFill>
              <a:latin typeface="Corbel" panose="020B0503020204020204" pitchFamily="34" charset="0"/>
            </a:endParaRPr>
          </a:p>
          <a:p>
            <a:pPr marL="0" indent="0" algn="ctr">
              <a:buFont typeface="Arial" panose="020B0604020202020204" pitchFamily="34" charset="0"/>
              <a:buNone/>
            </a:pPr>
            <a:endParaRPr lang="en-GB" sz="2600" dirty="0">
              <a:solidFill>
                <a:srgbClr val="FFFF00"/>
              </a:solidFill>
              <a:latin typeface="Corbel" panose="020B0503020204020204" pitchFamily="34" charset="0"/>
            </a:endParaRPr>
          </a:p>
          <a:p>
            <a:pPr marL="0" indent="0" algn="ctr">
              <a:buFont typeface="Arial" panose="020B0604020202020204" pitchFamily="34" charset="0"/>
              <a:buNone/>
            </a:pPr>
            <a:r>
              <a:rPr lang="en-GB" sz="4800" b="1" u="sng" dirty="0">
                <a:solidFill>
                  <a:schemeClr val="bg1"/>
                </a:solidFill>
                <a:latin typeface="Corbel" panose="020B0503020204020204" pitchFamily="34" charset="0"/>
              </a:rPr>
              <a:t>Compare </a:t>
            </a:r>
            <a:r>
              <a:rPr lang="en-GB" sz="3800" u="sng" dirty="0">
                <a:solidFill>
                  <a:schemeClr val="bg1"/>
                </a:solidFill>
                <a:latin typeface="Corbel" panose="020B0503020204020204" pitchFamily="34" charset="0"/>
              </a:rPr>
              <a:t>and</a:t>
            </a:r>
            <a:r>
              <a:rPr lang="en-GB" sz="4800" b="1" u="sng" dirty="0">
                <a:solidFill>
                  <a:schemeClr val="bg1"/>
                </a:solidFill>
                <a:latin typeface="Corbel" panose="020B0503020204020204" pitchFamily="34" charset="0"/>
              </a:rPr>
              <a:t> Contrast</a:t>
            </a:r>
            <a:r>
              <a:rPr lang="en-GB" sz="4800" dirty="0">
                <a:solidFill>
                  <a:srgbClr val="FFFF00"/>
                </a:solidFill>
                <a:latin typeface="Corbel" panose="020B0503020204020204" pitchFamily="34" charset="0"/>
              </a:rPr>
              <a:t> </a:t>
            </a:r>
          </a:p>
          <a:p>
            <a:pPr marL="0" indent="0" algn="ctr">
              <a:buFont typeface="Arial" panose="020B0604020202020204" pitchFamily="34" charset="0"/>
              <a:buNone/>
            </a:pPr>
            <a:endParaRPr lang="en-GB" sz="1600" dirty="0">
              <a:solidFill>
                <a:srgbClr val="FFFF00"/>
              </a:solidFill>
              <a:latin typeface="Corbel" panose="020B0503020204020204" pitchFamily="34" charset="0"/>
            </a:endParaRPr>
          </a:p>
          <a:p>
            <a:pPr marL="0" indent="0" algn="ctr">
              <a:buFont typeface="Arial" panose="020B0604020202020204" pitchFamily="34" charset="0"/>
              <a:buNone/>
            </a:pPr>
            <a:r>
              <a:rPr lang="en-GB" b="1" dirty="0">
                <a:solidFill>
                  <a:schemeClr val="bg1"/>
                </a:solidFill>
                <a:latin typeface="Corbel" panose="020B0503020204020204" pitchFamily="34" charset="0"/>
              </a:rPr>
              <a:t>GOSPELS</a:t>
            </a:r>
            <a:r>
              <a:rPr lang="en-GB" dirty="0">
                <a:solidFill>
                  <a:schemeClr val="bg1"/>
                </a:solidFill>
                <a:latin typeface="Corbel" panose="020B0503020204020204" pitchFamily="34" charset="0"/>
              </a:rPr>
              <a:t> (past): “He who has ears to hear, let him hear” </a:t>
            </a:r>
            <a:r>
              <a:rPr lang="en-GB" dirty="0">
                <a:solidFill>
                  <a:srgbClr val="FFFF00"/>
                </a:solidFill>
                <a:latin typeface="Corbel" panose="020B0503020204020204" pitchFamily="34" charset="0"/>
              </a:rPr>
              <a:t>Matt. 11:15; 13:9,43; Lk. 14:35</a:t>
            </a:r>
          </a:p>
          <a:p>
            <a:pPr marL="0" indent="0" algn="ctr">
              <a:buFont typeface="Arial" panose="020B0604020202020204" pitchFamily="34" charset="0"/>
              <a:buNone/>
            </a:pPr>
            <a:endParaRPr lang="en-GB" sz="1600" dirty="0">
              <a:solidFill>
                <a:srgbClr val="FFFF00"/>
              </a:solidFill>
              <a:latin typeface="Corbel" panose="020B0503020204020204" pitchFamily="34" charset="0"/>
            </a:endParaRPr>
          </a:p>
          <a:p>
            <a:pPr marL="0" indent="0" algn="ctr">
              <a:buNone/>
            </a:pPr>
            <a:r>
              <a:rPr lang="en-GB" b="1" dirty="0">
                <a:solidFill>
                  <a:schemeClr val="bg1"/>
                </a:solidFill>
                <a:latin typeface="Corbel" panose="020B0503020204020204" pitchFamily="34" charset="0"/>
              </a:rPr>
              <a:t>REVELATION</a:t>
            </a:r>
            <a:r>
              <a:rPr lang="en-GB" dirty="0">
                <a:solidFill>
                  <a:schemeClr val="bg1"/>
                </a:solidFill>
                <a:latin typeface="Corbel" panose="020B0503020204020204" pitchFamily="34" charset="0"/>
              </a:rPr>
              <a:t> (future): “If anyone has an ear, let him hear” </a:t>
            </a:r>
            <a:r>
              <a:rPr lang="en-GB" dirty="0">
                <a:solidFill>
                  <a:srgbClr val="FFFF00"/>
                </a:solidFill>
                <a:latin typeface="Corbel" panose="020B0503020204020204" pitchFamily="34" charset="0"/>
              </a:rPr>
              <a:t>Rev. 13:9</a:t>
            </a:r>
          </a:p>
        </p:txBody>
      </p:sp>
      <p:sp>
        <p:nvSpPr>
          <p:cNvPr id="3" name="Content Placeholder 2"/>
          <p:cNvSpPr txBox="1">
            <a:spLocks/>
          </p:cNvSpPr>
          <p:nvPr/>
        </p:nvSpPr>
        <p:spPr>
          <a:xfrm>
            <a:off x="179512" y="476672"/>
            <a:ext cx="8760871" cy="1944216"/>
          </a:xfrm>
          <a:prstGeom prst="rect">
            <a:avLst/>
          </a:prstGeom>
          <a:solidFill>
            <a:schemeClr val="bg1">
              <a:lumMod val="65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600" b="1" dirty="0">
                <a:latin typeface="Corbel" panose="020B0503020204020204" pitchFamily="34" charset="0"/>
              </a:rPr>
              <a:t>“He who has an ear, let him hear what the Spirit says to the churches.”</a:t>
            </a:r>
          </a:p>
          <a:p>
            <a:pPr marL="0" indent="0" algn="ctr">
              <a:buFont typeface="Arial" panose="020B0604020202020204" pitchFamily="34" charset="0"/>
              <a:buNone/>
            </a:pPr>
            <a:r>
              <a:rPr lang="en-GB" dirty="0">
                <a:solidFill>
                  <a:srgbClr val="C00000"/>
                </a:solidFill>
                <a:latin typeface="Corbel" panose="020B0503020204020204" pitchFamily="34" charset="0"/>
              </a:rPr>
              <a:t>Revelation 2:7, 11, 17, 29; 3:6, 13, 22</a:t>
            </a:r>
          </a:p>
        </p:txBody>
      </p:sp>
    </p:spTree>
    <p:extLst>
      <p:ext uri="{BB962C8B-B14F-4D97-AF65-F5344CB8AC3E}">
        <p14:creationId xmlns:p14="http://schemas.microsoft.com/office/powerpoint/2010/main" val="11348307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93096"/>
            <a:ext cx="8229600" cy="1368153"/>
          </a:xfrm>
        </p:spPr>
        <p:txBody>
          <a:bodyPr>
            <a:normAutofit/>
          </a:bodyPr>
          <a:lstStyle/>
          <a:p>
            <a:pPr marL="0" indent="0" algn="ctr">
              <a:buNone/>
            </a:pPr>
            <a:r>
              <a:rPr lang="en-GB" sz="3600" dirty="0">
                <a:solidFill>
                  <a:srgbClr val="FFFF00"/>
                </a:solidFill>
                <a:latin typeface="Corbel" panose="020B0503020204020204" pitchFamily="34" charset="0"/>
              </a:rPr>
              <a:t>Revelation 3:10</a:t>
            </a:r>
          </a:p>
        </p:txBody>
      </p:sp>
      <p:sp>
        <p:nvSpPr>
          <p:cNvPr id="5" name="Title 1"/>
          <p:cNvSpPr txBox="1">
            <a:spLocks/>
          </p:cNvSpPr>
          <p:nvPr/>
        </p:nvSpPr>
        <p:spPr>
          <a:xfrm>
            <a:off x="179512" y="704884"/>
            <a:ext cx="8784976" cy="33721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5000" dirty="0">
                <a:solidFill>
                  <a:schemeClr val="bg1"/>
                </a:solidFill>
                <a:latin typeface="Corbel" panose="020B0503020204020204" pitchFamily="34" charset="0"/>
              </a:rPr>
              <a:t>Keep the Faith now      </a:t>
            </a:r>
          </a:p>
          <a:p>
            <a:pPr algn="l"/>
            <a:endParaRPr lang="en-GB" sz="4200" dirty="0">
              <a:solidFill>
                <a:schemeClr val="bg1"/>
              </a:solidFill>
              <a:latin typeface="Corbel" panose="020B0503020204020204" pitchFamily="34" charset="0"/>
            </a:endParaRPr>
          </a:p>
          <a:p>
            <a:endParaRPr lang="en-GB" sz="4200" dirty="0">
              <a:solidFill>
                <a:schemeClr val="bg1"/>
              </a:solidFill>
              <a:latin typeface="Corbel" panose="020B0503020204020204" pitchFamily="34" charset="0"/>
            </a:endParaRPr>
          </a:p>
          <a:p>
            <a:r>
              <a:rPr lang="en-GB" sz="5000" dirty="0">
                <a:solidFill>
                  <a:schemeClr val="bg1"/>
                </a:solidFill>
                <a:latin typeface="Corbel" panose="020B0503020204020204" pitchFamily="34" charset="0"/>
              </a:rPr>
              <a:t>Kept from the Trial then </a:t>
            </a:r>
          </a:p>
        </p:txBody>
      </p:sp>
      <p:sp>
        <p:nvSpPr>
          <p:cNvPr id="7" name="Right Arrow 6"/>
          <p:cNvSpPr/>
          <p:nvPr/>
        </p:nvSpPr>
        <p:spPr>
          <a:xfrm>
            <a:off x="4171541" y="2217053"/>
            <a:ext cx="800917" cy="401976"/>
          </a:xfrm>
          <a:prstGeom prst="rightArrow">
            <a:avLst/>
          </a:prstGeom>
          <a:solidFill>
            <a:schemeClr val="bg1"/>
          </a:solidFill>
          <a:ln>
            <a:no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88325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648" y="5954"/>
            <a:ext cx="11474307" cy="6838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81870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3203" y="4149080"/>
            <a:ext cx="8229600" cy="1296144"/>
          </a:xfrm>
        </p:spPr>
        <p:txBody>
          <a:bodyPr/>
          <a:lstStyle/>
          <a:p>
            <a:pPr marL="0" indent="0">
              <a:buNone/>
            </a:pPr>
            <a:endParaRPr lang="en-GB" dirty="0"/>
          </a:p>
          <a:p>
            <a:pPr marL="0" indent="0" algn="ctr">
              <a:buNone/>
            </a:pPr>
            <a:r>
              <a:rPr lang="en-GB" sz="3600" dirty="0">
                <a:solidFill>
                  <a:srgbClr val="FFFF00"/>
                </a:solidFill>
                <a:latin typeface="Corbel" panose="020B0503020204020204" pitchFamily="34" charset="0"/>
              </a:rPr>
              <a:t>2 Timothy 4:7-8</a:t>
            </a:r>
          </a:p>
        </p:txBody>
      </p:sp>
      <p:sp>
        <p:nvSpPr>
          <p:cNvPr id="5" name="Title 1"/>
          <p:cNvSpPr txBox="1">
            <a:spLocks/>
          </p:cNvSpPr>
          <p:nvPr/>
        </p:nvSpPr>
        <p:spPr>
          <a:xfrm>
            <a:off x="251520" y="620688"/>
            <a:ext cx="8712968" cy="35283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5000" dirty="0">
                <a:solidFill>
                  <a:schemeClr val="bg1"/>
                </a:solidFill>
                <a:latin typeface="Corbel" panose="020B0503020204020204" pitchFamily="34" charset="0"/>
              </a:rPr>
              <a:t>Run the Race (with longing) </a:t>
            </a:r>
          </a:p>
          <a:p>
            <a:r>
              <a:rPr lang="en-GB" sz="4200" dirty="0">
                <a:solidFill>
                  <a:schemeClr val="bg1"/>
                </a:solidFill>
                <a:latin typeface="Corbel" panose="020B0503020204020204" pitchFamily="34" charset="0"/>
              </a:rPr>
              <a:t>          </a:t>
            </a:r>
          </a:p>
          <a:p>
            <a:pPr algn="l"/>
            <a:endParaRPr lang="en-GB" sz="4200" dirty="0">
              <a:solidFill>
                <a:schemeClr val="bg1"/>
              </a:solidFill>
              <a:latin typeface="Corbel" panose="020B0503020204020204" pitchFamily="34" charset="0"/>
            </a:endParaRPr>
          </a:p>
          <a:p>
            <a:r>
              <a:rPr lang="en-GB" sz="5000" dirty="0">
                <a:solidFill>
                  <a:schemeClr val="bg1"/>
                </a:solidFill>
                <a:latin typeface="Corbel" panose="020B0503020204020204" pitchFamily="34" charset="0"/>
              </a:rPr>
              <a:t>Receive the Reward  </a:t>
            </a:r>
          </a:p>
        </p:txBody>
      </p:sp>
      <p:sp>
        <p:nvSpPr>
          <p:cNvPr id="6" name="Right Arrow 5"/>
          <p:cNvSpPr/>
          <p:nvPr/>
        </p:nvSpPr>
        <p:spPr>
          <a:xfrm>
            <a:off x="4207545" y="2162928"/>
            <a:ext cx="800917" cy="401976"/>
          </a:xfrm>
          <a:prstGeom prst="rightArrow">
            <a:avLst/>
          </a:prstGeom>
          <a:solidFill>
            <a:schemeClr val="bg1"/>
          </a:solidFill>
          <a:ln>
            <a:no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6"/>
          <p:cNvSpPr txBox="1">
            <a:spLocks/>
          </p:cNvSpPr>
          <p:nvPr/>
        </p:nvSpPr>
        <p:spPr>
          <a:xfrm>
            <a:off x="251519" y="498376"/>
            <a:ext cx="8712968" cy="4133056"/>
          </a:xfrm>
          <a:prstGeom prst="rect">
            <a:avLst/>
          </a:prstGeom>
          <a:solidFill>
            <a:schemeClr val="tx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700" dirty="0">
                <a:solidFill>
                  <a:schemeClr val="bg1"/>
                </a:solidFill>
                <a:latin typeface="Corbel" panose="020B0503020204020204" pitchFamily="34" charset="0"/>
              </a:rPr>
              <a:t>“I have fought the good fight, I have finished the race, I have kept the faith. Henceforth there is laid up for me the crown of righteousness, which the Lord, the righteous judge, will award to me on that day, and </a:t>
            </a:r>
            <a:r>
              <a:rPr lang="en-GB" sz="3700" u="sng" dirty="0">
                <a:solidFill>
                  <a:schemeClr val="bg1"/>
                </a:solidFill>
                <a:latin typeface="Corbel" panose="020B0503020204020204" pitchFamily="34" charset="0"/>
              </a:rPr>
              <a:t>not only to me</a:t>
            </a:r>
            <a:r>
              <a:rPr lang="en-GB" sz="3700" dirty="0">
                <a:solidFill>
                  <a:schemeClr val="bg1"/>
                </a:solidFill>
                <a:latin typeface="Corbel" panose="020B0503020204020204" pitchFamily="34" charset="0"/>
              </a:rPr>
              <a:t> but also </a:t>
            </a:r>
            <a:r>
              <a:rPr lang="en-GB" sz="3700" u="sng" dirty="0">
                <a:solidFill>
                  <a:schemeClr val="bg1"/>
                </a:solidFill>
                <a:latin typeface="Corbel" panose="020B0503020204020204" pitchFamily="34" charset="0"/>
              </a:rPr>
              <a:t>to all who have loved His appearing</a:t>
            </a:r>
            <a:r>
              <a:rPr lang="en-GB" sz="3700" dirty="0">
                <a:solidFill>
                  <a:schemeClr val="bg1"/>
                </a:solidFill>
                <a:latin typeface="Corbel" panose="020B0503020204020204" pitchFamily="34" charset="0"/>
              </a:rPr>
              <a:t>.”</a:t>
            </a:r>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35068046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46821" y="692696"/>
            <a:ext cx="3245659" cy="5464973"/>
          </a:xfrm>
        </p:spPr>
        <p:txBody>
          <a:bodyPr>
            <a:normAutofit fontScale="92500" lnSpcReduction="10000"/>
          </a:bodyPr>
          <a:lstStyle/>
          <a:p>
            <a:pPr marL="0" indent="0" algn="ctr">
              <a:buNone/>
            </a:pPr>
            <a:r>
              <a:rPr lang="en-GB" sz="4200" dirty="0">
                <a:solidFill>
                  <a:schemeClr val="bg1"/>
                </a:solidFill>
                <a:latin typeface="Corbel" panose="020B0503020204020204" pitchFamily="34" charset="0"/>
              </a:rPr>
              <a:t>“The Lord Jesus is not only coming soon, </a:t>
            </a:r>
          </a:p>
          <a:p>
            <a:pPr marL="0" indent="0" algn="ctr">
              <a:buNone/>
            </a:pPr>
            <a:r>
              <a:rPr lang="en-GB" sz="4200" dirty="0">
                <a:solidFill>
                  <a:schemeClr val="bg1"/>
                </a:solidFill>
                <a:latin typeface="Corbel" panose="020B0503020204020204" pitchFamily="34" charset="0"/>
              </a:rPr>
              <a:t>He is coming next!”</a:t>
            </a:r>
          </a:p>
          <a:p>
            <a:pPr marL="0" indent="0" algn="ctr">
              <a:buNone/>
            </a:pPr>
            <a:r>
              <a:rPr lang="en-GB" sz="4000" dirty="0">
                <a:solidFill>
                  <a:srgbClr val="FFFF00"/>
                </a:solidFill>
                <a:latin typeface="Corbel" panose="020B0503020204020204" pitchFamily="34" charset="0"/>
              </a:rPr>
              <a:t>Leonard ‘Fuzzy’ Lee</a:t>
            </a:r>
          </a:p>
          <a:p>
            <a:pPr marL="0" indent="0">
              <a:buNone/>
            </a:pPr>
            <a:r>
              <a:rPr lang="en-GB" dirty="0">
                <a:solidFill>
                  <a:schemeClr val="bg1"/>
                </a:solidFill>
              </a:rPr>
              <a:t> </a:t>
            </a:r>
          </a:p>
        </p:txBody>
      </p:sp>
      <p:pic>
        <p:nvPicPr>
          <p:cNvPr id="15362" name="Picture 2" descr="C:\Users\Paul\Pictures\Me\Me, Fuzzy, Jimmy Dean.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5000"/>
                    </a14:imgEffect>
                    <a14:imgEffect>
                      <a14:saturation sat="117000"/>
                    </a14:imgEffect>
                    <a14:imgEffect>
                      <a14:brightnessContrast bright="-3000" contrast="8000"/>
                    </a14:imgEffect>
                  </a14:imgLayer>
                </a14:imgProps>
              </a:ext>
              <a:ext uri="{28A0092B-C50C-407E-A947-70E740481C1C}">
                <a14:useLocalDpi xmlns:a14="http://schemas.microsoft.com/office/drawing/2010/main" val="0"/>
              </a:ext>
            </a:extLst>
          </a:blip>
          <a:srcRect t="11787" b="-11787"/>
          <a:stretch/>
        </p:blipFill>
        <p:spPr bwMode="auto">
          <a:xfrm>
            <a:off x="212747" y="116632"/>
            <a:ext cx="5292589" cy="7416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3933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9218" name="Picture 2" descr="C:\Users\Paul\AppData\Local\Microsoft\Windows Live Mail\WLMDSS.tmp\WLM23FC.tmp\20241130_111238.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4000"/>
                    </a14:imgEffect>
                    <a14:imgEffect>
                      <a14:brightnessContrast bright="9000"/>
                    </a14:imgEffect>
                  </a14:imgLayer>
                </a14:imgProps>
              </a:ext>
              <a:ext uri="{28A0092B-C50C-407E-A947-70E740481C1C}">
                <a14:useLocalDpi xmlns:a14="http://schemas.microsoft.com/office/drawing/2010/main" val="0"/>
              </a:ext>
            </a:extLst>
          </a:blip>
          <a:srcRect l="3544" t="4725" r="2753" b="4463"/>
          <a:stretch/>
        </p:blipFill>
        <p:spPr bwMode="auto">
          <a:xfrm>
            <a:off x="0" y="0"/>
            <a:ext cx="9152518"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6904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9459" name="Picture 3" descr="C:\Users\Paul\AppData\Local\Temp\WLMDSS.tmp\WLM2387.tmp\IMG-20240728-WA00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1440"/>
            <a:ext cx="9852587" cy="7389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9979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aul\AppData\Local\Microsoft\Windows Live Mail\WLMDSS.tmp\WLME37.tmp\20241130_11131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120000"/>
                    </a14:imgEffect>
                    <a14:imgEffect>
                      <a14:brightnessContrast bright="10000"/>
                    </a14:imgEffect>
                  </a14:imgLayer>
                </a14:imgProps>
              </a:ext>
              <a:ext uri="{28A0092B-C50C-407E-A947-70E740481C1C}">
                <a14:useLocalDpi xmlns:a14="http://schemas.microsoft.com/office/drawing/2010/main" val="0"/>
              </a:ext>
            </a:extLst>
          </a:blip>
          <a:srcRect l="3106" t="3565" r="11502" b="8274"/>
          <a:stretch/>
        </p:blipFill>
        <p:spPr bwMode="auto">
          <a:xfrm>
            <a:off x="1907704" y="0"/>
            <a:ext cx="4968552" cy="68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7515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0" name="Picture 2" descr="C:\Users\Paul\AppData\Local\Microsoft\Windows Live Mail\WLMDSS.tmp\WLM38F9.tmp\20241130_111034.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10000"/>
                    </a14:imgEffect>
                    <a14:imgEffect>
                      <a14:saturation sat="120000"/>
                    </a14:imgEffect>
                    <a14:imgEffect>
                      <a14:brightnessContrast bright="10000"/>
                    </a14:imgEffect>
                  </a14:imgLayer>
                </a14:imgProps>
              </a:ext>
              <a:ext uri="{28A0092B-C50C-407E-A947-70E740481C1C}">
                <a14:useLocalDpi xmlns:a14="http://schemas.microsoft.com/office/drawing/2010/main" val="0"/>
              </a:ext>
            </a:extLst>
          </a:blip>
          <a:srcRect l="2760" t="6302" r="4330" b="7612"/>
          <a:stretch/>
        </p:blipFill>
        <p:spPr bwMode="auto">
          <a:xfrm>
            <a:off x="-474293" y="-14539"/>
            <a:ext cx="9870829" cy="6859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0592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074" name="Picture 2" descr="C:\Users\Paul\AppData\Local\Microsoft\Windows Live Mail\WLMDSS.tmp\WLM9ABB.tmp\20241130_11111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8000"/>
                    </a14:imgEffect>
                    <a14:imgEffect>
                      <a14:saturation sat="130000"/>
                    </a14:imgEffect>
                    <a14:imgEffect>
                      <a14:brightnessContrast bright="14000" contrast="4000"/>
                    </a14:imgEffect>
                  </a14:imgLayer>
                </a14:imgProps>
              </a:ext>
              <a:ext uri="{28A0092B-C50C-407E-A947-70E740481C1C}">
                <a14:useLocalDpi xmlns:a14="http://schemas.microsoft.com/office/drawing/2010/main" val="0"/>
              </a:ext>
            </a:extLst>
          </a:blip>
          <a:srcRect l="1969" t="5777" r="1179" b="3937"/>
          <a:stretch/>
        </p:blipFill>
        <p:spPr bwMode="auto">
          <a:xfrm>
            <a:off x="-13585" y="0"/>
            <a:ext cx="91575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6228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098" name="Picture 2" descr="C:\Users\Paul\AppData\Local\Microsoft\Windows Live Mail\WLMDSS.tmp\WLMDBE1.tmp\20241130_11113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9000"/>
                    </a14:imgEffect>
                    <a14:imgEffect>
                      <a14:saturation sat="120000"/>
                    </a14:imgEffect>
                    <a14:imgEffect>
                      <a14:brightnessContrast bright="9000"/>
                    </a14:imgEffect>
                  </a14:imgLayer>
                </a14:imgProps>
              </a:ext>
              <a:ext uri="{28A0092B-C50C-407E-A947-70E740481C1C}">
                <a14:useLocalDpi xmlns:a14="http://schemas.microsoft.com/office/drawing/2010/main" val="0"/>
              </a:ext>
            </a:extLst>
          </a:blip>
          <a:srcRect l="3155" t="3150" r="7086" b="787"/>
          <a:stretch/>
        </p:blipFill>
        <p:spPr bwMode="auto">
          <a:xfrm>
            <a:off x="0" y="-15158"/>
            <a:ext cx="9144000" cy="6906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1995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aul\AppData\Local\Microsoft\Windows Live Mail\WLMDSS.tmp\WLM4EFF.tmp\20241130_111210.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10000"/>
                    </a14:imgEffect>
                    <a14:imgEffect>
                      <a14:saturation sat="130000"/>
                    </a14:imgEffect>
                    <a14:imgEffect>
                      <a14:brightnessContrast bright="9000"/>
                    </a14:imgEffect>
                  </a14:imgLayer>
                </a14:imgProps>
              </a:ext>
              <a:ext uri="{28A0092B-C50C-407E-A947-70E740481C1C}">
                <a14:useLocalDpi xmlns:a14="http://schemas.microsoft.com/office/drawing/2010/main" val="0"/>
              </a:ext>
            </a:extLst>
          </a:blip>
          <a:srcRect l="3106" t="2100" r="6603" b="2362"/>
          <a:stretch/>
        </p:blipFill>
        <p:spPr bwMode="auto">
          <a:xfrm>
            <a:off x="2267744" y="7996"/>
            <a:ext cx="4862116" cy="6859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7439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aul\AppData\Local\Microsoft\Windows Live Mail\WLMDSS.tmp\WLMCEF9.tmp\20241130_111258.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l="4505" t="2100" r="5907" b="3412"/>
          <a:stretch/>
        </p:blipFill>
        <p:spPr bwMode="auto">
          <a:xfrm>
            <a:off x="2051720" y="-8247"/>
            <a:ext cx="4896544" cy="6885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0899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aul\AppData\Local\Microsoft\Windows Live Mail\WLMDSS.tmp\WLM9D4E.tmp\20241130_111222.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7000"/>
                    </a14:imgEffect>
                    <a14:imgEffect>
                      <a14:brightnessContrast bright="10000"/>
                    </a14:imgEffect>
                  </a14:imgLayer>
                </a14:imgProps>
              </a:ext>
              <a:ext uri="{28A0092B-C50C-407E-A947-70E740481C1C}">
                <a14:useLocalDpi xmlns:a14="http://schemas.microsoft.com/office/drawing/2010/main" val="0"/>
              </a:ext>
            </a:extLst>
          </a:blip>
          <a:srcRect l="3804" t="2626" r="6606" b="2362"/>
          <a:stretch/>
        </p:blipFill>
        <p:spPr bwMode="auto">
          <a:xfrm>
            <a:off x="2196000" y="-17868"/>
            <a:ext cx="4896280" cy="6923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5189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descr="C:\Users\Paul\AppData\Local\Microsoft\Windows Live Mail\WLMDSS.tmp\WLME4E0.tmp\20241130_111054.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121000"/>
                    </a14:imgEffect>
                    <a14:imgEffect>
                      <a14:brightnessContrast bright="10000"/>
                    </a14:imgEffect>
                  </a14:imgLayer>
                </a14:imgProps>
              </a:ext>
              <a:ext uri="{28A0092B-C50C-407E-A947-70E740481C1C}">
                <a14:useLocalDpi xmlns:a14="http://schemas.microsoft.com/office/drawing/2010/main" val="0"/>
              </a:ext>
            </a:extLst>
          </a:blip>
          <a:srcRect l="1578" t="4199" r="1968" b="498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0520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Wall Mural blue sky with sun and beautiful clouds - PIXERS.UK"/>
          <p:cNvPicPr>
            <a:picLocks noChangeAspect="1" noChangeArrowheads="1"/>
          </p:cNvPicPr>
          <p:nvPr/>
        </p:nvPicPr>
        <p:blipFill rotWithShape="1">
          <a:blip r:embed="rId2">
            <a:extLst>
              <a:ext uri="{28A0092B-C50C-407E-A947-70E740481C1C}">
                <a14:useLocalDpi xmlns:a14="http://schemas.microsoft.com/office/drawing/2010/main" val="0"/>
              </a:ext>
            </a:extLst>
          </a:blip>
          <a:srcRect b="7703"/>
          <a:stretch/>
        </p:blipFill>
        <p:spPr bwMode="auto">
          <a:xfrm>
            <a:off x="0" y="0"/>
            <a:ext cx="9162434" cy="68760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xmlns="" id="{A52C1FE7-D8BF-3579-500D-B9F5BCCC4F0E}"/>
              </a:ext>
            </a:extLst>
          </p:cNvPr>
          <p:cNvSpPr txBox="1">
            <a:spLocks/>
          </p:cNvSpPr>
          <p:nvPr/>
        </p:nvSpPr>
        <p:spPr>
          <a:xfrm>
            <a:off x="323528" y="1772816"/>
            <a:ext cx="8496944" cy="3024336"/>
          </a:xfrm>
          <a:prstGeom prst="rect">
            <a:avLst/>
          </a:prstGeom>
          <a:noFill/>
          <a:ln>
            <a:noFill/>
          </a:ln>
          <a:effectLst>
            <a:glow rad="139700">
              <a:schemeClr val="bg1">
                <a:alpha val="40000"/>
              </a:schemeClr>
            </a:glow>
          </a:effectLst>
          <a:scene3d>
            <a:camera prst="orthographicFront">
              <a:rot lat="0" lon="0" rev="0"/>
            </a:camera>
            <a:lightRig rig="threePt" dir="t"/>
          </a:scene3d>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10500" b="1" dirty="0">
                <a:latin typeface="Gabriola" panose="04040605051002020D02" pitchFamily="82" charset="0"/>
                <a:cs typeface="JasmineUPC" panose="02020603050405020304" pitchFamily="18" charset="-34"/>
              </a:rPr>
              <a:t>Beautiful</a:t>
            </a:r>
            <a:r>
              <a:rPr lang="en-GB" sz="10000" dirty="0">
                <a:latin typeface="Gabriola" panose="04040605051002020D02" pitchFamily="82" charset="0"/>
                <a:cs typeface="JasmineUPC" panose="02020603050405020304" pitchFamily="18" charset="-34"/>
              </a:rPr>
              <a:t> </a:t>
            </a:r>
            <a:r>
              <a:rPr lang="en-GB" sz="6000" dirty="0">
                <a:latin typeface="Gabriola" panose="04040605051002020D02" pitchFamily="82" charset="0"/>
                <a:cs typeface="JasmineUPC" panose="02020603050405020304" pitchFamily="18" charset="-34"/>
              </a:rPr>
              <a:t> </a:t>
            </a:r>
            <a:r>
              <a:rPr lang="en-GB" sz="8400" dirty="0">
                <a:latin typeface="Gabriola" panose="04040605051002020D02" pitchFamily="82" charset="0"/>
                <a:cs typeface="JasmineUPC" panose="02020603050405020304" pitchFamily="18" charset="-34"/>
              </a:rPr>
              <a:t>&amp;</a:t>
            </a:r>
            <a:r>
              <a:rPr lang="en-GB" sz="6000" dirty="0">
                <a:latin typeface="Gabriola" panose="04040605051002020D02" pitchFamily="82" charset="0"/>
                <a:cs typeface="JasmineUPC" panose="02020603050405020304" pitchFamily="18" charset="-34"/>
              </a:rPr>
              <a:t> </a:t>
            </a:r>
            <a:r>
              <a:rPr lang="en-GB" sz="10000" dirty="0">
                <a:latin typeface="Gabriola" panose="04040605051002020D02" pitchFamily="82" charset="0"/>
                <a:cs typeface="JasmineUPC" panose="02020603050405020304" pitchFamily="18" charset="-34"/>
              </a:rPr>
              <a:t> </a:t>
            </a:r>
            <a:r>
              <a:rPr lang="en-GB" sz="10500" b="1" dirty="0">
                <a:latin typeface="Gabriola" panose="04040605051002020D02" pitchFamily="82" charset="0"/>
                <a:cs typeface="JasmineUPC" panose="02020603050405020304" pitchFamily="18" charset="-34"/>
              </a:rPr>
              <a:t>Simple</a:t>
            </a:r>
          </a:p>
          <a:p>
            <a:pPr marL="0" indent="0" algn="ctr">
              <a:buFont typeface="Arial" panose="020B0604020202020204" pitchFamily="34" charset="0"/>
              <a:buNone/>
            </a:pPr>
            <a:r>
              <a:rPr lang="en-GB" sz="8400" dirty="0">
                <a:latin typeface="Gabriola" panose="04040605051002020D02" pitchFamily="82" charset="0"/>
                <a:cs typeface="JasmineUPC" panose="02020603050405020304" pitchFamily="18" charset="-34"/>
              </a:rPr>
              <a:t>&amp;</a:t>
            </a:r>
            <a:r>
              <a:rPr lang="en-GB" sz="10000" dirty="0">
                <a:latin typeface="Gabriola" panose="04040605051002020D02" pitchFamily="82" charset="0"/>
                <a:cs typeface="JasmineUPC" panose="02020603050405020304" pitchFamily="18" charset="-34"/>
              </a:rPr>
              <a:t> </a:t>
            </a:r>
            <a:r>
              <a:rPr lang="en-GB" sz="10500" b="1" dirty="0">
                <a:latin typeface="Gabriola" panose="04040605051002020D02" pitchFamily="82" charset="0"/>
                <a:cs typeface="JasmineUPC" panose="02020603050405020304" pitchFamily="18" charset="-34"/>
              </a:rPr>
              <a:t>Childlike</a:t>
            </a:r>
          </a:p>
        </p:txBody>
      </p:sp>
    </p:spTree>
    <p:extLst>
      <p:ext uri="{BB962C8B-B14F-4D97-AF65-F5344CB8AC3E}">
        <p14:creationId xmlns:p14="http://schemas.microsoft.com/office/powerpoint/2010/main" val="26393347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AutoShape 2" descr="Le rassemblement évangélique &quot;Vie et Lumière&quot; aura lieu du samedi 27 avril au dimanche 5 mai, avec un nouveau chapitea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3" name="Picture 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1400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bwMode="auto">
          <a:xfrm>
            <a:off x="-382556" y="1"/>
            <a:ext cx="983026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What does the blue white and red French flag mea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What does the blue white and red French flag mea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04" r="-109"/>
          <a:stretch/>
        </p:blipFill>
        <p:spPr bwMode="auto">
          <a:xfrm>
            <a:off x="173947" y="160338"/>
            <a:ext cx="3173917" cy="1975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26309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482" name="Picture 2" descr="C:\Users\Paul\AppData\Local\Temp\WLMDSS.tmp\WLM849D.tmp\IMG-20240426-WA0046.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rcRect/>
          <a:stretch>
            <a:fillRect/>
          </a:stretch>
        </p:blipFill>
        <p:spPr bwMode="auto">
          <a:xfrm>
            <a:off x="107504" y="-819471"/>
            <a:ext cx="8928992" cy="830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6413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7170" name="Picture 2" descr="Un seul rassemblement cette année pour Vie et Lumière, à cause de JO de  Paris - Reform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7000"/>
                    </a14:imgEffect>
                    <a14:imgEffect>
                      <a14:saturation sat="124000"/>
                    </a14:imgEffect>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543454" y="0"/>
            <a:ext cx="1029705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3676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098" name="Picture 2" descr="C:\Users\Paul\AppData\Local\Temp\WLMDSS.tmp\WLM9897.tmp\IMG-20230828-WA0055.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1000"/>
                    </a14:imgEffect>
                    <a14:imgEffect>
                      <a14:saturation sat="123000"/>
                    </a14:imgEffect>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756592" y="-531440"/>
            <a:ext cx="10136224" cy="7389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7870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704" y="1124744"/>
            <a:ext cx="2520088" cy="1584176"/>
          </a:xfrm>
        </p:spPr>
        <p:txBody>
          <a:bodyPr>
            <a:normAutofit/>
          </a:bodyPr>
          <a:lstStyle/>
          <a:p>
            <a:r>
              <a:rPr lang="en-GB" sz="4800" dirty="0">
                <a:solidFill>
                  <a:schemeClr val="bg1"/>
                </a:solidFill>
                <a:latin typeface="Corbel" panose="020B0503020204020204" pitchFamily="34" charset="0"/>
              </a:rPr>
              <a:t>Pancake </a:t>
            </a:r>
            <a:br>
              <a:rPr lang="en-GB" sz="4800" dirty="0">
                <a:solidFill>
                  <a:schemeClr val="bg1"/>
                </a:solidFill>
                <a:latin typeface="Corbel" panose="020B0503020204020204" pitchFamily="34" charset="0"/>
              </a:rPr>
            </a:br>
            <a:r>
              <a:rPr lang="en-GB" sz="4800" dirty="0">
                <a:solidFill>
                  <a:schemeClr val="bg1"/>
                </a:solidFill>
                <a:latin typeface="Corbel" panose="020B0503020204020204" pitchFamily="34" charset="0"/>
              </a:rPr>
              <a:t>Paul</a:t>
            </a:r>
          </a:p>
        </p:txBody>
      </p:sp>
      <p:pic>
        <p:nvPicPr>
          <p:cNvPr id="21506" name="Picture 2" descr="C:\Users\Paul\AppData\Local\Temp\WLMDSS.tmp\WLM4B8.tmp\IMG-20230724-WA0036.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10000"/>
                    </a14:imgEffect>
                    <a14:imgEffect>
                      <a14:saturation sat="115000"/>
                    </a14:imgEffect>
                    <a14:imgEffect>
                      <a14:brightnessContrast bright="-3000" contrast="6000"/>
                    </a14:imgEffect>
                  </a14:imgLayer>
                </a14:imgProps>
              </a:ext>
              <a:ext uri="{28A0092B-C50C-407E-A947-70E740481C1C}">
                <a14:useLocalDpi xmlns:a14="http://schemas.microsoft.com/office/drawing/2010/main" val="0"/>
              </a:ext>
            </a:extLst>
          </a:blip>
          <a:srcRect l="15749" t="17200" r="25531" b="34158"/>
          <a:stretch/>
        </p:blipFill>
        <p:spPr bwMode="auto">
          <a:xfrm>
            <a:off x="2771800" y="-1"/>
            <a:ext cx="6192000" cy="68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8210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aul\AppData\Local\Temp\WLMDSS.tmp\WLMFD5F.tmp\IMG-20230728-WA0009.jpg"/>
          <p:cNvPicPr>
            <a:picLocks noChangeAspect="1" noChangeArrowheads="1"/>
          </p:cNvPicPr>
          <p:nvPr/>
        </p:nvPicPr>
        <p:blipFill rotWithShape="1">
          <a:blip r:embed="rId2">
            <a:extLst>
              <a:ext uri="{28A0092B-C50C-407E-A947-70E740481C1C}">
                <a14:useLocalDpi xmlns:a14="http://schemas.microsoft.com/office/drawing/2010/main" val="0"/>
              </a:ext>
            </a:extLst>
          </a:blip>
          <a:srcRect l="9825" t="9506" r="12348" b="-152"/>
          <a:stretch/>
        </p:blipFill>
        <p:spPr bwMode="auto">
          <a:xfrm>
            <a:off x="4751512" y="-36000"/>
            <a:ext cx="4428000" cy="68760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Paul\AppData\Local\Temp\WLMDSS.tmp\WLM8131.tmp\IMG-20230728-WA0033.jpg"/>
          <p:cNvPicPr>
            <a:picLocks noChangeAspect="1" noChangeArrowheads="1"/>
          </p:cNvPicPr>
          <p:nvPr/>
        </p:nvPicPr>
        <p:blipFill rotWithShape="1">
          <a:blip r:embed="rId3">
            <a:extLst>
              <a:ext uri="{28A0092B-C50C-407E-A947-70E740481C1C}">
                <a14:useLocalDpi xmlns:a14="http://schemas.microsoft.com/office/drawing/2010/main" val="0"/>
              </a:ext>
            </a:extLst>
          </a:blip>
          <a:srcRect l="12811" t="7579" r="30182" b="29454"/>
          <a:stretch/>
        </p:blipFill>
        <p:spPr bwMode="auto">
          <a:xfrm>
            <a:off x="0" y="-16381"/>
            <a:ext cx="4644000" cy="68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4866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008" y="1628800"/>
            <a:ext cx="4248472" cy="1143000"/>
          </a:xfrm>
        </p:spPr>
        <p:txBody>
          <a:bodyPr>
            <a:noAutofit/>
          </a:bodyPr>
          <a:lstStyle/>
          <a:p>
            <a:r>
              <a:rPr lang="en-GB" sz="4600" dirty="0">
                <a:solidFill>
                  <a:schemeClr val="bg1"/>
                </a:solidFill>
                <a:latin typeface="Corbel" panose="020B0503020204020204" pitchFamily="34" charset="0"/>
              </a:rPr>
              <a:t>Jackie </a:t>
            </a:r>
            <a:r>
              <a:rPr lang="en-GB" sz="3600" dirty="0">
                <a:solidFill>
                  <a:schemeClr val="bg1"/>
                </a:solidFill>
                <a:latin typeface="Corbel" panose="020B0503020204020204" pitchFamily="34" charset="0"/>
              </a:rPr>
              <a:t>&amp;</a:t>
            </a:r>
            <a:r>
              <a:rPr lang="en-GB" sz="4600" dirty="0">
                <a:solidFill>
                  <a:schemeClr val="bg1"/>
                </a:solidFill>
                <a:latin typeface="Corbel" panose="020B0503020204020204" pitchFamily="34" charset="0"/>
              </a:rPr>
              <a:t> Mary Boyd</a:t>
            </a:r>
          </a:p>
        </p:txBody>
      </p:sp>
      <p:pic>
        <p:nvPicPr>
          <p:cNvPr id="5122" name="Picture 2" descr="C:\Users\Paul\AppData\Local\Temp\WLMDSS.tmp\WLM9407.tmp\IMG-20241126-WA00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950" y="35024"/>
            <a:ext cx="4001369" cy="6654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9675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41" y="5085184"/>
            <a:ext cx="4510933" cy="1440160"/>
          </a:xfrm>
        </p:spPr>
        <p:txBody>
          <a:bodyPr>
            <a:normAutofit fontScale="90000"/>
          </a:bodyPr>
          <a:lstStyle/>
          <a:p>
            <a:r>
              <a:rPr lang="en-GB" dirty="0">
                <a:solidFill>
                  <a:schemeClr val="bg1"/>
                </a:solidFill>
                <a:latin typeface="Corbel" panose="020B0503020204020204" pitchFamily="34" charset="0"/>
              </a:rPr>
              <a:t>Pastor </a:t>
            </a:r>
            <a:br>
              <a:rPr lang="en-GB" dirty="0">
                <a:solidFill>
                  <a:schemeClr val="bg1"/>
                </a:solidFill>
                <a:latin typeface="Corbel" panose="020B0503020204020204" pitchFamily="34" charset="0"/>
              </a:rPr>
            </a:br>
            <a:r>
              <a:rPr lang="en-GB" dirty="0">
                <a:solidFill>
                  <a:schemeClr val="bg1"/>
                </a:solidFill>
                <a:latin typeface="Corbel" panose="020B0503020204020204" pitchFamily="34" charset="0"/>
              </a:rPr>
              <a:t>Clément Le </a:t>
            </a:r>
            <a:r>
              <a:rPr lang="en-GB" dirty="0" err="1">
                <a:solidFill>
                  <a:schemeClr val="bg1"/>
                </a:solidFill>
                <a:latin typeface="Corbel" panose="020B0503020204020204" pitchFamily="34" charset="0"/>
              </a:rPr>
              <a:t>Cossec</a:t>
            </a:r>
            <a:r>
              <a:rPr lang="en-GB" dirty="0">
                <a:solidFill>
                  <a:schemeClr val="bg1"/>
                </a:solidFill>
                <a:latin typeface="Corbel" panose="020B0503020204020204" pitchFamily="34" charset="0"/>
              </a:rPr>
              <a:t/>
            </a:r>
            <a:br>
              <a:rPr lang="en-GB" dirty="0">
                <a:solidFill>
                  <a:schemeClr val="bg1"/>
                </a:solidFill>
                <a:latin typeface="Corbel" panose="020B0503020204020204" pitchFamily="34" charset="0"/>
              </a:rPr>
            </a:br>
            <a:r>
              <a:rPr lang="en-GB" dirty="0">
                <a:solidFill>
                  <a:schemeClr val="bg1"/>
                </a:solidFill>
                <a:latin typeface="Corbel" panose="020B0503020204020204" pitchFamily="34" charset="0"/>
              </a:rPr>
              <a:t>1921-2001</a:t>
            </a:r>
          </a:p>
        </p:txBody>
      </p:sp>
      <p:pic>
        <p:nvPicPr>
          <p:cNvPr id="1028" name="Picture 4" descr="LA VOCATION DE SERVIR LE CHRIST - Vie et Lumière El Shadda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419" y="178803"/>
            <a:ext cx="4069549" cy="451981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imer c'est donner, donner c'est sau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8786" y="178804"/>
            <a:ext cx="4525702" cy="309797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1230" r="11"/>
          <a:stretch/>
        </p:blipFill>
        <p:spPr bwMode="auto">
          <a:xfrm>
            <a:off x="4427984" y="3429000"/>
            <a:ext cx="4536504" cy="3247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69542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093" y="5877272"/>
            <a:ext cx="8892000" cy="765360"/>
          </a:xfrm>
        </p:spPr>
        <p:txBody>
          <a:bodyPr>
            <a:noAutofit/>
          </a:bodyPr>
          <a:lstStyle/>
          <a:p>
            <a:pPr algn="l"/>
            <a:r>
              <a:rPr lang="en-GB" sz="3200" dirty="0">
                <a:solidFill>
                  <a:schemeClr val="bg1"/>
                </a:solidFill>
                <a:latin typeface="Corbel" panose="020B0503020204020204" pitchFamily="34" charset="0"/>
              </a:rPr>
              <a:t>   Pastor Patrick </a:t>
            </a:r>
            <a:r>
              <a:rPr lang="en-GB" sz="3200" dirty="0" err="1">
                <a:solidFill>
                  <a:schemeClr val="bg1"/>
                </a:solidFill>
                <a:latin typeface="Corbel" panose="020B0503020204020204" pitchFamily="34" charset="0"/>
              </a:rPr>
              <a:t>McDonagh</a:t>
            </a:r>
            <a:r>
              <a:rPr lang="en-GB" sz="3200" dirty="0">
                <a:solidFill>
                  <a:schemeClr val="bg1"/>
                </a:solidFill>
                <a:latin typeface="Corbel" panose="020B0503020204020204" pitchFamily="34" charset="0"/>
              </a:rPr>
              <a:t>          Pastor Billy Winter </a:t>
            </a:r>
            <a:br>
              <a:rPr lang="en-GB" sz="3200" dirty="0">
                <a:solidFill>
                  <a:schemeClr val="bg1"/>
                </a:solidFill>
                <a:latin typeface="Corbel" panose="020B0503020204020204" pitchFamily="34" charset="0"/>
              </a:rPr>
            </a:br>
            <a:r>
              <a:rPr lang="en-GB" sz="3200" dirty="0">
                <a:solidFill>
                  <a:schemeClr val="bg1"/>
                </a:solidFill>
                <a:latin typeface="Corbel" panose="020B0503020204020204" pitchFamily="34" charset="0"/>
              </a:rPr>
              <a:t>                    </a:t>
            </a:r>
            <a:r>
              <a:rPr lang="en-GB" sz="2800" dirty="0">
                <a:solidFill>
                  <a:schemeClr val="bg1"/>
                </a:solidFill>
                <a:latin typeface="Corbel" panose="020B0503020204020204" pitchFamily="34" charset="0"/>
              </a:rPr>
              <a:t>&amp;</a:t>
            </a:r>
            <a:r>
              <a:rPr lang="en-GB" sz="3200" dirty="0">
                <a:solidFill>
                  <a:schemeClr val="bg1"/>
                </a:solidFill>
                <a:latin typeface="Corbel" panose="020B0503020204020204" pitchFamily="34" charset="0"/>
              </a:rPr>
              <a:t> Tammy                                            </a:t>
            </a:r>
            <a:r>
              <a:rPr lang="en-GB" sz="2800" dirty="0">
                <a:solidFill>
                  <a:schemeClr val="bg1"/>
                </a:solidFill>
                <a:latin typeface="Corbel" panose="020B0503020204020204" pitchFamily="34" charset="0"/>
              </a:rPr>
              <a:t>&amp;</a:t>
            </a:r>
            <a:r>
              <a:rPr lang="en-GB" sz="3200" dirty="0">
                <a:solidFill>
                  <a:schemeClr val="bg1"/>
                </a:solidFill>
                <a:latin typeface="Corbel" panose="020B0503020204020204" pitchFamily="34" charset="0"/>
              </a:rPr>
              <a:t> </a:t>
            </a:r>
            <a:r>
              <a:rPr lang="en-GB" sz="3200" dirty="0" err="1">
                <a:solidFill>
                  <a:schemeClr val="bg1"/>
                </a:solidFill>
                <a:latin typeface="Corbel" panose="020B0503020204020204" pitchFamily="34" charset="0"/>
              </a:rPr>
              <a:t>Tutty</a:t>
            </a:r>
            <a:endParaRPr lang="en-GB" sz="3200" dirty="0">
              <a:solidFill>
                <a:schemeClr val="bg1"/>
              </a:solidFill>
              <a:latin typeface="Corbel" panose="020B0503020204020204" pitchFamily="34" charset="0"/>
            </a:endParaRPr>
          </a:p>
        </p:txBody>
      </p:sp>
      <p:pic>
        <p:nvPicPr>
          <p:cNvPr id="1026" name="Picture 2" descr="C:\Users\Paul\AppData\Local\Temp\WLMDSS.tmp\WLM1DC8.tmp\IMG-20241105-WA0035.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4000"/>
                    </a14:imgEffect>
                    <a14:imgEffect>
                      <a14:saturation sat="114000"/>
                    </a14:imgEffect>
                    <a14:imgEffect>
                      <a14:brightnessContrast bright="7000"/>
                    </a14:imgEffect>
                  </a14:imgLayer>
                </a14:imgProps>
              </a:ext>
              <a:ext uri="{28A0092B-C50C-407E-A947-70E740481C1C}">
                <a14:useLocalDpi xmlns:a14="http://schemas.microsoft.com/office/drawing/2010/main" val="0"/>
              </a:ext>
            </a:extLst>
          </a:blip>
          <a:srcRect t="40094" r="3750" b="30753"/>
          <a:stretch/>
        </p:blipFill>
        <p:spPr bwMode="auto">
          <a:xfrm>
            <a:off x="273706" y="36000"/>
            <a:ext cx="8618774" cy="56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9548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GB" sz="5600" dirty="0">
                <a:solidFill>
                  <a:schemeClr val="bg1"/>
                </a:solidFill>
                <a:latin typeface="Corbel" panose="020B0503020204020204" pitchFamily="34" charset="0"/>
              </a:rPr>
              <a:t>“When I grow up I want to preach the Gospel to        the poor.” </a:t>
            </a:r>
          </a:p>
          <a:p>
            <a:pPr marL="0" indent="0" algn="r">
              <a:buNone/>
            </a:pPr>
            <a:r>
              <a:rPr lang="en-GB" dirty="0">
                <a:solidFill>
                  <a:srgbClr val="FFFF00"/>
                </a:solidFill>
                <a:latin typeface="Corbel" panose="020B0503020204020204" pitchFamily="34" charset="0"/>
              </a:rPr>
              <a:t>Clément Le </a:t>
            </a:r>
            <a:r>
              <a:rPr lang="en-GB" dirty="0" err="1">
                <a:solidFill>
                  <a:srgbClr val="FFFF00"/>
                </a:solidFill>
                <a:latin typeface="Corbel" panose="020B0503020204020204" pitchFamily="34" charset="0"/>
              </a:rPr>
              <a:t>Cossec</a:t>
            </a:r>
            <a:endParaRPr lang="en-GB" dirty="0">
              <a:solidFill>
                <a:srgbClr val="FFFF00"/>
              </a:solidFill>
              <a:latin typeface="Corbel" panose="020B0503020204020204" pitchFamily="34" charset="0"/>
            </a:endParaRPr>
          </a:p>
        </p:txBody>
      </p:sp>
    </p:spTree>
    <p:extLst>
      <p:ext uri="{BB962C8B-B14F-4D97-AF65-F5344CB8AC3E}">
        <p14:creationId xmlns:p14="http://schemas.microsoft.com/office/powerpoint/2010/main" val="42471962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700808"/>
            <a:ext cx="8229600" cy="2304256"/>
          </a:xfrm>
        </p:spPr>
        <p:txBody>
          <a:bodyPr>
            <a:normAutofit/>
          </a:bodyPr>
          <a:lstStyle/>
          <a:p>
            <a:r>
              <a:rPr lang="en-GB" sz="7400" dirty="0">
                <a:solidFill>
                  <a:schemeClr val="bg1"/>
                </a:solidFill>
                <a:latin typeface="Corbel" panose="020B0503020204020204" pitchFamily="34" charset="0"/>
              </a:rPr>
              <a:t>First Encounter</a:t>
            </a:r>
            <a:r>
              <a:rPr lang="en-GB" sz="5200" dirty="0">
                <a:solidFill>
                  <a:schemeClr val="bg1"/>
                </a:solidFill>
                <a:latin typeface="Corbel" panose="020B0503020204020204" pitchFamily="34" charset="0"/>
              </a:rPr>
              <a:t/>
            </a:r>
            <a:br>
              <a:rPr lang="en-GB" sz="5200" dirty="0">
                <a:solidFill>
                  <a:schemeClr val="bg1"/>
                </a:solidFill>
                <a:latin typeface="Corbel" panose="020B0503020204020204" pitchFamily="34" charset="0"/>
              </a:rPr>
            </a:br>
            <a:r>
              <a:rPr lang="en-GB" sz="4800" dirty="0">
                <a:solidFill>
                  <a:srgbClr val="FFFF00"/>
                </a:solidFill>
                <a:latin typeface="Corbel" panose="020B0503020204020204" pitchFamily="34" charset="0"/>
              </a:rPr>
              <a:t>1946</a:t>
            </a:r>
          </a:p>
        </p:txBody>
      </p:sp>
    </p:spTree>
    <p:extLst>
      <p:ext uri="{BB962C8B-B14F-4D97-AF65-F5344CB8AC3E}">
        <p14:creationId xmlns:p14="http://schemas.microsoft.com/office/powerpoint/2010/main" val="28657155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2" name="Picture 4" descr="Country diary 1946: Gypsies bring mistletoe and berried holly into town ..."/>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2000"/>
                    </a14:imgEffect>
                  </a14:imgLayer>
                </a14:imgProps>
              </a:ext>
              <a:ext uri="{28A0092B-C50C-407E-A947-70E740481C1C}">
                <a14:useLocalDpi xmlns:a14="http://schemas.microsoft.com/office/drawing/2010/main" val="0"/>
              </a:ext>
            </a:extLst>
          </a:blip>
          <a:srcRect b="6563"/>
          <a:stretch/>
        </p:blipFill>
        <p:spPr bwMode="auto">
          <a:xfrm>
            <a:off x="-108520" y="0"/>
            <a:ext cx="948031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588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88640"/>
            <a:ext cx="8928992" cy="6840760"/>
          </a:xfrm>
        </p:spPr>
        <p:txBody>
          <a:bodyPr>
            <a:noAutofit/>
          </a:bodyPr>
          <a:lstStyle/>
          <a:p>
            <a:pPr marL="0" indent="0" algn="ctr">
              <a:buNone/>
            </a:pPr>
            <a:r>
              <a:rPr lang="en-GB" sz="3300" dirty="0">
                <a:solidFill>
                  <a:schemeClr val="bg1"/>
                </a:solidFill>
                <a:latin typeface="Corbel" panose="020B0503020204020204" pitchFamily="34" charset="0"/>
              </a:rPr>
              <a:t>“The poor woman had a very serious heart complaint and was lying on a worn old mattress on the floor. The family was gathered around her and I spoke to them about salvation in Jesus Christ. Then I read some words from the Bible. </a:t>
            </a:r>
          </a:p>
          <a:p>
            <a:pPr marL="0" indent="0" algn="ctr">
              <a:buNone/>
            </a:pPr>
            <a:r>
              <a:rPr lang="en-GB" sz="3300" dirty="0">
                <a:solidFill>
                  <a:schemeClr val="bg1"/>
                </a:solidFill>
                <a:latin typeface="Corbel" panose="020B0503020204020204" pitchFamily="34" charset="0"/>
              </a:rPr>
              <a:t>Their faces radiated a sincere and </a:t>
            </a:r>
            <a:r>
              <a:rPr lang="en-GB" sz="3300" dirty="0">
                <a:solidFill>
                  <a:srgbClr val="FFFF00"/>
                </a:solidFill>
                <a:latin typeface="Corbel" panose="020B0503020204020204" pitchFamily="34" charset="0"/>
              </a:rPr>
              <a:t>almost childlike faith</a:t>
            </a:r>
            <a:r>
              <a:rPr lang="en-GB" sz="3300" dirty="0">
                <a:solidFill>
                  <a:schemeClr val="bg1"/>
                </a:solidFill>
                <a:latin typeface="Corbel" panose="020B0503020204020204" pitchFamily="34" charset="0"/>
              </a:rPr>
              <a:t>. I knelt down by the sick woman and laid hands on her while I quoted the words of Christ, ‘These signs shall follow those who believe – they shall lay hands on the sick and they shall be healed.’ (Mark 16:18) Immediately after the prayer she got up and was completely healed!” </a:t>
            </a:r>
          </a:p>
        </p:txBody>
      </p:sp>
    </p:spTree>
    <p:extLst>
      <p:ext uri="{BB962C8B-B14F-4D97-AF65-F5344CB8AC3E}">
        <p14:creationId xmlns:p14="http://schemas.microsoft.com/office/powerpoint/2010/main" val="10787958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95536" y="1700808"/>
            <a:ext cx="8229600" cy="230425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7400" dirty="0">
                <a:solidFill>
                  <a:schemeClr val="bg1"/>
                </a:solidFill>
                <a:latin typeface="Corbel" panose="020B0503020204020204" pitchFamily="34" charset="0"/>
              </a:rPr>
              <a:t>Second Encounter</a:t>
            </a:r>
            <a:r>
              <a:rPr lang="en-GB" sz="5200" dirty="0">
                <a:solidFill>
                  <a:schemeClr val="bg1"/>
                </a:solidFill>
                <a:latin typeface="Corbel" panose="020B0503020204020204" pitchFamily="34" charset="0"/>
              </a:rPr>
              <a:t/>
            </a:r>
            <a:br>
              <a:rPr lang="en-GB" sz="5200" dirty="0">
                <a:solidFill>
                  <a:schemeClr val="bg1"/>
                </a:solidFill>
                <a:latin typeface="Corbel" panose="020B0503020204020204" pitchFamily="34" charset="0"/>
              </a:rPr>
            </a:br>
            <a:r>
              <a:rPr lang="en-GB" sz="5000" dirty="0">
                <a:solidFill>
                  <a:srgbClr val="FFFF00"/>
                </a:solidFill>
                <a:latin typeface="Corbel" panose="020B0503020204020204" pitchFamily="34" charset="0"/>
              </a:rPr>
              <a:t>1950</a:t>
            </a:r>
          </a:p>
        </p:txBody>
      </p:sp>
    </p:spTree>
    <p:extLst>
      <p:ext uri="{BB962C8B-B14F-4D97-AF65-F5344CB8AC3E}">
        <p14:creationId xmlns:p14="http://schemas.microsoft.com/office/powerpoint/2010/main" val="24845634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0" name="Picture 2" descr="Visit Lisieux - Normandy Tourism, Franc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9000"/>
                    </a14:imgEffect>
                    <a14:imgEffect>
                      <a14:saturation sat="128000"/>
                    </a14:imgEffect>
                  </a14:imgLayer>
                </a14:imgProps>
              </a:ext>
              <a:ext uri="{28A0092B-C50C-407E-A947-70E740481C1C}">
                <a14:useLocalDpi xmlns:a14="http://schemas.microsoft.com/office/drawing/2010/main" val="0"/>
              </a:ext>
            </a:extLst>
          </a:blip>
          <a:srcRect/>
          <a:stretch>
            <a:fillRect/>
          </a:stretch>
        </p:blipFill>
        <p:spPr bwMode="auto">
          <a:xfrm>
            <a:off x="-1620688" y="-404892"/>
            <a:ext cx="12911807" cy="726289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2699792" y="-243408"/>
            <a:ext cx="8064896" cy="1800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600" dirty="0" err="1">
                <a:solidFill>
                  <a:schemeClr val="bg1"/>
                </a:solidFill>
                <a:effectLst>
                  <a:glow rad="101600">
                    <a:schemeClr val="accent2">
                      <a:satMod val="175000"/>
                      <a:alpha val="40000"/>
                    </a:schemeClr>
                  </a:glow>
                </a:effectLst>
                <a:latin typeface="Corbel" panose="020B0503020204020204" pitchFamily="34" charset="0"/>
              </a:rPr>
              <a:t>Lisieux</a:t>
            </a:r>
            <a:r>
              <a:rPr lang="en-GB" sz="4600" dirty="0">
                <a:solidFill>
                  <a:schemeClr val="bg1"/>
                </a:solidFill>
                <a:effectLst>
                  <a:glow rad="101600">
                    <a:schemeClr val="accent2">
                      <a:satMod val="175000"/>
                      <a:alpha val="40000"/>
                    </a:schemeClr>
                  </a:glow>
                </a:effectLst>
                <a:latin typeface="Corbel" panose="020B0503020204020204" pitchFamily="34" charset="0"/>
              </a:rPr>
              <a:t>, Normandy</a:t>
            </a:r>
            <a:endParaRPr lang="en-GB" sz="4600" dirty="0">
              <a:solidFill>
                <a:srgbClr val="FFFF00"/>
              </a:solidFill>
              <a:effectLst>
                <a:glow rad="101600">
                  <a:schemeClr val="accent2">
                    <a:satMod val="175000"/>
                    <a:alpha val="40000"/>
                  </a:schemeClr>
                </a:glow>
              </a:effectLst>
              <a:latin typeface="Corbel" panose="020B0503020204020204" pitchFamily="34" charset="0"/>
            </a:endParaRPr>
          </a:p>
        </p:txBody>
      </p:sp>
    </p:spTree>
    <p:extLst>
      <p:ext uri="{BB962C8B-B14F-4D97-AF65-F5344CB8AC3E}">
        <p14:creationId xmlns:p14="http://schemas.microsoft.com/office/powerpoint/2010/main" val="20712353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SHEEP CAN SURVIVE WITHOUT THEIR SHEPHERD - RWOMI BLOG - Rwominc &amp;  humanitari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
                    </a14:imgEffect>
                    <a14:imgEffect>
                      <a14:saturation sat="121000"/>
                    </a14:imgEffect>
                    <a14:imgEffect>
                      <a14:brightnessContrast bright="2000"/>
                    </a14:imgEffect>
                  </a14:imgLayer>
                </a14:imgProps>
              </a:ext>
              <a:ext uri="{28A0092B-C50C-407E-A947-70E740481C1C}">
                <a14:useLocalDpi xmlns:a14="http://schemas.microsoft.com/office/drawing/2010/main" val="0"/>
              </a:ext>
            </a:extLst>
          </a:blip>
          <a:srcRect/>
          <a:stretch>
            <a:fillRect/>
          </a:stretch>
        </p:blipFill>
        <p:spPr bwMode="auto">
          <a:xfrm>
            <a:off x="0" y="20069"/>
            <a:ext cx="9144000" cy="685502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457200" y="476672"/>
            <a:ext cx="8229600" cy="2260848"/>
          </a:xfrm>
        </p:spPr>
        <p:txBody>
          <a:bodyPr>
            <a:normAutofit lnSpcReduction="10000"/>
          </a:bodyPr>
          <a:lstStyle/>
          <a:p>
            <a:pPr marL="0" indent="0" algn="ctr">
              <a:buNone/>
            </a:pPr>
            <a:r>
              <a:rPr lang="en-GB" sz="4900" dirty="0">
                <a:ln w="18415" cmpd="sng">
                  <a:solidFill>
                    <a:srgbClr val="FFFFFF"/>
                  </a:solidFill>
                  <a:prstDash val="solid"/>
                </a:ln>
                <a:solidFill>
                  <a:srgbClr val="FFFFFF"/>
                </a:solidFill>
                <a:effectLst>
                  <a:glow rad="139700">
                    <a:schemeClr val="accent3">
                      <a:satMod val="175000"/>
                      <a:alpha val="40000"/>
                    </a:schemeClr>
                  </a:glow>
                  <a:outerShdw blurRad="63500" dir="3600000" algn="tl" rotWithShape="0">
                    <a:srgbClr val="000000">
                      <a:alpha val="70000"/>
                    </a:srgbClr>
                  </a:outerShdw>
                </a:effectLst>
                <a:latin typeface="Corbel" panose="020B0503020204020204" pitchFamily="34" charset="0"/>
              </a:rPr>
              <a:t>“God had set His stamp on me with a call that I could not       have foreseen.”</a:t>
            </a:r>
          </a:p>
          <a:p>
            <a:pPr marL="0" indent="0">
              <a:buNone/>
            </a:pPr>
            <a:endParaRPr lang="en-GB" dirty="0"/>
          </a:p>
        </p:txBody>
      </p:sp>
    </p:spTree>
    <p:extLst>
      <p:ext uri="{BB962C8B-B14F-4D97-AF65-F5344CB8AC3E}">
        <p14:creationId xmlns:p14="http://schemas.microsoft.com/office/powerpoint/2010/main" val="3576500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098" name="Picture 2" descr="46 Vintage Photographs Capture Everyday Life of Gypsies of Wester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203" y="0"/>
            <a:ext cx="971043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5454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AutoShape 2" descr="Fascination and Hatred: The Roma in European Culture | The National WWII  Museum | New Orlea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47" name="Picture 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15000"/>
                    </a14:imgEffect>
                  </a14:imgLayer>
                </a14:imgProps>
              </a:ext>
              <a:ext uri="{28A0092B-C50C-407E-A947-70E740481C1C}">
                <a14:useLocalDpi xmlns:a14="http://schemas.microsoft.com/office/drawing/2010/main" val="0"/>
              </a:ext>
            </a:extLst>
          </a:blip>
          <a:srcRect/>
          <a:stretch>
            <a:fillRect/>
          </a:stretch>
        </p:blipFill>
        <p:spPr bwMode="auto">
          <a:xfrm>
            <a:off x="-8739" y="0"/>
            <a:ext cx="9163321" cy="6872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95060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n on Robert Doisneau"/>
          <p:cNvPicPr>
            <a:picLocks noChangeAspect="1" noChangeArrowheads="1"/>
          </p:cNvPicPr>
          <p:nvPr/>
        </p:nvPicPr>
        <p:blipFill rotWithShape="1">
          <a:blip r:embed="rId2">
            <a:extLst>
              <a:ext uri="{28A0092B-C50C-407E-A947-70E740481C1C}">
                <a14:useLocalDpi xmlns:a14="http://schemas.microsoft.com/office/drawing/2010/main" val="0"/>
              </a:ext>
            </a:extLst>
          </a:blip>
          <a:srcRect r="5024" b="6535"/>
          <a:stretch/>
        </p:blipFill>
        <p:spPr bwMode="auto">
          <a:xfrm>
            <a:off x="0" y="-116909"/>
            <a:ext cx="9144000" cy="7020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589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9698" name="Picture 2" descr="C:\Users\Paul\AppData\Local\Temp\WLMDSS.tmp\WLMA0A1.tmp\20240524_172037.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
                    </a14:imgEffect>
                    <a14:imgEffect>
                      <a14:saturation sat="116000"/>
                    </a14:imgEffect>
                    <a14:imgEffect>
                      <a14:brightnessContrast bright="18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m.media-amazon.com/images/I/614-dKVevrL._AC_SL1116_.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12000"/>
                    </a14:imgEffect>
                  </a14:imgLayer>
                </a14:imgProps>
              </a:ext>
              <a:ext uri="{28A0092B-C50C-407E-A947-70E740481C1C}">
                <a14:useLocalDpi xmlns:a14="http://schemas.microsoft.com/office/drawing/2010/main" val="0"/>
              </a:ext>
            </a:extLst>
          </a:blip>
          <a:srcRect/>
          <a:stretch>
            <a:fillRect/>
          </a:stretch>
        </p:blipFill>
        <p:spPr bwMode="auto">
          <a:xfrm>
            <a:off x="6300192" y="116632"/>
            <a:ext cx="2579246" cy="19102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4253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17000"/>
                    </a14:imgEffect>
                  </a14:imgLayer>
                </a14:imgProps>
              </a:ext>
              <a:ext uri="{28A0092B-C50C-407E-A947-70E740481C1C}">
                <a14:useLocalDpi xmlns:a14="http://schemas.microsoft.com/office/drawing/2010/main" val="0"/>
              </a:ext>
            </a:extLst>
          </a:blip>
          <a:srcRect/>
          <a:stretch>
            <a:fillRect/>
          </a:stretch>
        </p:blipFill>
        <p:spPr bwMode="auto">
          <a:xfrm>
            <a:off x="0" y="-29517"/>
            <a:ext cx="9192872" cy="6887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9458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AutoShape 2" descr="Discrimination against Roma traced back to Middle Ages – The Irish Tim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099" name="Picture 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13000"/>
                    </a14:imgEffect>
                  </a14:imgLayer>
                </a14:imgProps>
              </a:ext>
              <a:ext uri="{28A0092B-C50C-407E-A947-70E740481C1C}">
                <a14:useLocalDpi xmlns:a14="http://schemas.microsoft.com/office/drawing/2010/main" val="0"/>
              </a:ext>
            </a:extLst>
          </a:blip>
          <a:srcRect/>
          <a:stretch>
            <a:fillRect/>
          </a:stretch>
        </p:blipFill>
        <p:spPr bwMode="auto">
          <a:xfrm>
            <a:off x="-237903" y="160338"/>
            <a:ext cx="11187550" cy="6292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64975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Gypsy Traiveller “problem” – Bella Caledonia"/>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5000"/>
                    </a14:imgEffect>
                  </a14:imgLayer>
                </a14:imgProps>
              </a:ext>
              <a:ext uri="{28A0092B-C50C-407E-A947-70E740481C1C}">
                <a14:useLocalDpi xmlns:a14="http://schemas.microsoft.com/office/drawing/2010/main" val="0"/>
              </a:ext>
            </a:extLst>
          </a:blip>
          <a:srcRect l="2" r="46352"/>
          <a:stretch/>
        </p:blipFill>
        <p:spPr bwMode="auto">
          <a:xfrm>
            <a:off x="1475656" y="17397"/>
            <a:ext cx="5976664" cy="689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6103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omepage | Roma and Sinti testimonie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4000"/>
                    </a14:imgEffect>
                  </a14:imgLayer>
                </a14:imgProps>
              </a:ext>
              <a:ext uri="{28A0092B-C50C-407E-A947-70E740481C1C}">
                <a14:useLocalDpi xmlns:a14="http://schemas.microsoft.com/office/drawing/2010/main" val="0"/>
              </a:ext>
            </a:extLst>
          </a:blip>
          <a:srcRect/>
          <a:stretch>
            <a:fillRect/>
          </a:stretch>
        </p:blipFill>
        <p:spPr bwMode="auto">
          <a:xfrm>
            <a:off x="1043608" y="17240"/>
            <a:ext cx="7128792" cy="684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6491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779" r="948" b="1086"/>
          <a:stretch/>
        </p:blipFill>
        <p:spPr bwMode="auto">
          <a:xfrm>
            <a:off x="964258" y="188640"/>
            <a:ext cx="3535734" cy="31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descr="sintiundroma.org | „Rassendiagnose: Zigeu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3868" y="212870"/>
            <a:ext cx="2808312" cy="280831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From the children's home of the Church to the gas chambers of Auschwitz:  The fate of Sinti orphans during the Nazi regime | ROMEDIA FOUNDATION"/>
          <p:cNvPicPr>
            <a:picLocks noChangeAspect="1" noChangeArrowheads="1"/>
          </p:cNvPicPr>
          <p:nvPr/>
        </p:nvPicPr>
        <p:blipFill rotWithShape="1">
          <a:blip r:embed="rId4">
            <a:extLst>
              <a:ext uri="{28A0092B-C50C-407E-A947-70E740481C1C}">
                <a14:useLocalDpi xmlns:a14="http://schemas.microsoft.com/office/drawing/2010/main" val="0"/>
              </a:ext>
            </a:extLst>
          </a:blip>
          <a:srcRect t="2523" b="4954"/>
          <a:stretch/>
        </p:blipFill>
        <p:spPr bwMode="auto">
          <a:xfrm>
            <a:off x="5463868" y="3133666"/>
            <a:ext cx="2808312" cy="36360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sintiundroma.org | „Rassendiagnose: Zigeuner“"/>
          <p:cNvPicPr>
            <a:picLocks noChangeAspect="1" noChangeArrowheads="1"/>
          </p:cNvPicPr>
          <p:nvPr/>
        </p:nvPicPr>
        <p:blipFill rotWithShape="1">
          <a:blip r:embed="rId5">
            <a:extLst>
              <a:ext uri="{28A0092B-C50C-407E-A947-70E740481C1C}">
                <a14:useLocalDpi xmlns:a14="http://schemas.microsoft.com/office/drawing/2010/main" val="0"/>
              </a:ext>
            </a:extLst>
          </a:blip>
          <a:srcRect t="4601" b="511"/>
          <a:stretch/>
        </p:blipFill>
        <p:spPr bwMode="auto">
          <a:xfrm>
            <a:off x="971600" y="3421666"/>
            <a:ext cx="3528392" cy="33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6783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SINTI &amp; ROM 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4" name="Picture 4"/>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17000"/>
                    </a14:imgEffect>
                  </a14:imgLayer>
                </a14:imgProps>
              </a:ext>
              <a:ext uri="{28A0092B-C50C-407E-A947-70E740481C1C}">
                <a14:useLocalDpi xmlns:a14="http://schemas.microsoft.com/office/drawing/2010/main" val="0"/>
              </a:ext>
            </a:extLst>
          </a:blip>
          <a:srcRect/>
          <a:stretch>
            <a:fillRect/>
          </a:stretch>
        </p:blipFill>
        <p:spPr bwMode="auto">
          <a:xfrm>
            <a:off x="307975" y="160339"/>
            <a:ext cx="8633535" cy="647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63127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2"/>
            <a:ext cx="8229600" cy="4929411"/>
          </a:xfrm>
        </p:spPr>
        <p:txBody>
          <a:bodyPr>
            <a:normAutofit/>
          </a:bodyPr>
          <a:lstStyle/>
          <a:p>
            <a:pPr marL="0" indent="0" algn="ctr">
              <a:buNone/>
            </a:pPr>
            <a:r>
              <a:rPr lang="en-GB" sz="6000" dirty="0">
                <a:solidFill>
                  <a:schemeClr val="bg1"/>
                </a:solidFill>
                <a:latin typeface="Corbel" panose="020B0503020204020204" pitchFamily="34" charset="0"/>
              </a:rPr>
              <a:t>“a mysterious people” </a:t>
            </a:r>
          </a:p>
          <a:p>
            <a:pPr marL="0" indent="0" algn="ctr">
              <a:buNone/>
            </a:pPr>
            <a:endParaRPr lang="en-GB" sz="3000" dirty="0">
              <a:solidFill>
                <a:schemeClr val="bg1"/>
              </a:solidFill>
              <a:latin typeface="Corbel" panose="020B0503020204020204" pitchFamily="34" charset="0"/>
            </a:endParaRPr>
          </a:p>
          <a:p>
            <a:pPr marL="0" indent="0" algn="ctr">
              <a:buNone/>
            </a:pPr>
            <a:r>
              <a:rPr lang="en-GB" sz="6000" dirty="0">
                <a:solidFill>
                  <a:schemeClr val="bg1"/>
                </a:solidFill>
                <a:latin typeface="Corbel" panose="020B0503020204020204" pitchFamily="34" charset="0"/>
              </a:rPr>
              <a:t>“simple and spontaneous faith”</a:t>
            </a:r>
          </a:p>
          <a:p>
            <a:pPr marL="0" indent="0">
              <a:buNone/>
            </a:pPr>
            <a:endParaRPr lang="en-GB" sz="5600" dirty="0">
              <a:solidFill>
                <a:schemeClr val="bg1"/>
              </a:solidFill>
            </a:endParaRPr>
          </a:p>
        </p:txBody>
      </p:sp>
    </p:spTree>
    <p:extLst>
      <p:ext uri="{BB962C8B-B14F-4D97-AF65-F5344CB8AC3E}">
        <p14:creationId xmlns:p14="http://schemas.microsoft.com/office/powerpoint/2010/main" val="38199372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8" descr="No hay ninguna descripción de la foto disponible."/>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3000"/>
                    </a14:imgEffect>
                    <a14:imgEffect>
                      <a14:saturation sat="132000"/>
                    </a14:imgEffect>
                    <a14:imgEffect>
                      <a14:brightnessContrast bright="12000"/>
                    </a14:imgEffect>
                  </a14:imgLayer>
                </a14:imgProps>
              </a:ext>
              <a:ext uri="{28A0092B-C50C-407E-A947-70E740481C1C}">
                <a14:useLocalDpi xmlns:a14="http://schemas.microsoft.com/office/drawing/2010/main" val="0"/>
              </a:ext>
            </a:extLst>
          </a:blip>
          <a:srcRect l="19088" r="555" b="313"/>
          <a:stretch/>
        </p:blipFill>
        <p:spPr bwMode="auto">
          <a:xfrm>
            <a:off x="467544" y="0"/>
            <a:ext cx="8157120" cy="68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3521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Aucune description de photo disponibl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9000"/>
                    </a14:imgEffect>
                    <a14:imgEffect>
                      <a14:saturation sat="137000"/>
                    </a14:imgEffect>
                    <a14:imgEffect>
                      <a14:brightnessContrast bright="12000"/>
                    </a14:imgEffect>
                  </a14:imgLayer>
                </a14:imgProps>
              </a:ext>
              <a:ext uri="{28A0092B-C50C-407E-A947-70E740481C1C}">
                <a14:useLocalDpi xmlns:a14="http://schemas.microsoft.com/office/drawing/2010/main" val="0"/>
              </a:ext>
            </a:extLst>
          </a:blip>
          <a:srcRect/>
          <a:stretch>
            <a:fillRect/>
          </a:stretch>
        </p:blipFill>
        <p:spPr bwMode="auto">
          <a:xfrm>
            <a:off x="1064421" y="-1521670"/>
            <a:ext cx="6840760" cy="9691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7770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6096" y="404664"/>
            <a:ext cx="3341017" cy="2218258"/>
          </a:xfrm>
        </p:spPr>
        <p:txBody>
          <a:bodyPr>
            <a:normAutofit/>
          </a:bodyPr>
          <a:lstStyle/>
          <a:p>
            <a:r>
              <a:rPr lang="en-GB" sz="5600" dirty="0">
                <a:solidFill>
                  <a:schemeClr val="bg1"/>
                </a:solidFill>
                <a:latin typeface="Corbel" panose="020B0503020204020204" pitchFamily="34" charset="0"/>
              </a:rPr>
              <a:t> Baptisms</a:t>
            </a:r>
          </a:p>
        </p:txBody>
      </p:sp>
      <p:pic>
        <p:nvPicPr>
          <p:cNvPr id="2050" name="Picture 2" descr="https://img.huffingtonpost.com/asset/5d01886d2500006813dfbbdb.jpeg?ops=scalefit_1280_noupscal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500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bwMode="auto">
          <a:xfrm>
            <a:off x="4018851" y="3068959"/>
            <a:ext cx="4902278" cy="367240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Quenching Thirst: The Impact of Water Troughs on Livestock and Wildlife  Conservation – Water4Wildlife Found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4" name="Picture 6"/>
          <p:cNvPicPr>
            <a:picLocks noGrp="1" noChangeAspect="1" noChangeArrowheads="1"/>
          </p:cNvPicPr>
          <p:nvPr>
            <p:ph idx="1"/>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17519" b="3303"/>
          <a:stretch/>
        </p:blipFill>
        <p:spPr bwMode="auto">
          <a:xfrm>
            <a:off x="155575" y="160338"/>
            <a:ext cx="5322648" cy="28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descr="C:\Users\Paul\AppData\Local\Temp\WLMDSS.tmp\WLM5ED1.tmp\IMG-20241127-WA0011.jpg"/>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15000"/>
                    </a14:imgEffect>
                    <a14:imgEffect>
                      <a14:saturation sat="116000"/>
                    </a14:imgEffect>
                  </a14:imgLayer>
                </a14:imgProps>
              </a:ext>
              <a:ext uri="{28A0092B-C50C-407E-A947-70E740481C1C}">
                <a14:useLocalDpi xmlns:a14="http://schemas.microsoft.com/office/drawing/2010/main" val="0"/>
              </a:ext>
            </a:extLst>
          </a:blip>
          <a:srcRect l="-2" t="26613" r="15227" b="35639"/>
          <a:stretch/>
        </p:blipFill>
        <p:spPr bwMode="auto">
          <a:xfrm>
            <a:off x="155574" y="3068958"/>
            <a:ext cx="3744000" cy="3672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4467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3554" name="Picture 2" descr="C:\Users\Paul\AppData\Local\Temp\WLMDSS.tmp\WLMAB3C.tmp\IMG-20241013-WA0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92018"/>
            <a:ext cx="9684568" cy="7750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5514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s://vieetlumiere.net/wp-content/uploads/2019/05/couverture-N%C2%B0224.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5000"/>
                    </a14:imgEffect>
                    <a14:imgEffect>
                      <a14:saturation sat="115000"/>
                    </a14:imgEffect>
                  </a14:imgLayer>
                </a14:imgProps>
              </a:ext>
              <a:ext uri="{28A0092B-C50C-407E-A947-70E740481C1C}">
                <a14:useLocalDpi xmlns:a14="http://schemas.microsoft.com/office/drawing/2010/main" val="0"/>
              </a:ext>
            </a:extLst>
          </a:blip>
          <a:srcRect/>
          <a:stretch>
            <a:fillRect/>
          </a:stretch>
        </p:blipFill>
        <p:spPr bwMode="auto">
          <a:xfrm>
            <a:off x="4706446" y="259452"/>
            <a:ext cx="4258041" cy="63379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vieetlumiere.net/wp-content/uploads/2019/05/couverture-N%C2%B0217.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13000"/>
                    </a14:imgEffect>
                    <a14:imgEffect>
                      <a14:saturation sat="110000"/>
                    </a14:imgEffect>
                  </a14:imgLayer>
                </a14:imgProps>
              </a:ext>
              <a:ext uri="{28A0092B-C50C-407E-A947-70E740481C1C}">
                <a14:useLocalDpi xmlns:a14="http://schemas.microsoft.com/office/drawing/2010/main" val="0"/>
              </a:ext>
            </a:extLst>
          </a:blip>
          <a:srcRect/>
          <a:stretch>
            <a:fillRect/>
          </a:stretch>
        </p:blipFill>
        <p:spPr bwMode="auto">
          <a:xfrm>
            <a:off x="208112" y="259451"/>
            <a:ext cx="4326731" cy="633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3393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098" name="Picture 2" descr="Vie et lumière / Corinne SIMON - CIRIC"/>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2000"/>
                    </a14:imgEffect>
                    <a14:imgEffect>
                      <a14:saturation sat="1230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324544" y="-4217"/>
            <a:ext cx="10239375" cy="6862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6479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aul\AppData\Local\Temp\WLMDSS.tmp\WLM6EA3.tmp\IMG-20241126-WA0013.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1000"/>
                    </a14:imgEffect>
                    <a14:imgEffect>
                      <a14:saturation sat="119000"/>
                    </a14:imgEffect>
                    <a14:imgEffect>
                      <a14:brightnessContrast bright="8000"/>
                    </a14:imgEffect>
                  </a14:imgLayer>
                </a14:imgProps>
              </a:ext>
              <a:ext uri="{28A0092B-C50C-407E-A947-70E740481C1C}">
                <a14:useLocalDpi xmlns:a14="http://schemas.microsoft.com/office/drawing/2010/main" val="0"/>
              </a:ext>
            </a:extLst>
          </a:blip>
          <a:srcRect l="27099" t="9235" r="24610" b="1586"/>
          <a:stretch/>
        </p:blipFill>
        <p:spPr bwMode="auto">
          <a:xfrm>
            <a:off x="6444000" y="124348"/>
            <a:ext cx="2521868" cy="6103652"/>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028" name="Picture 4" descr="C:\Users\Paul\AppData\Local\Temp\WLMDSS.tmp\WLMC6C9.tmp\IMG-20241126-WA0024.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6000"/>
                    </a14:imgEffect>
                    <a14:imgEffect>
                      <a14:saturation sat="111000"/>
                    </a14:imgEffect>
                    <a14:imgEffect>
                      <a14:brightnessContrast bright="9000"/>
                    </a14:imgEffect>
                  </a14:imgLayer>
                </a14:imgProps>
              </a:ext>
              <a:ext uri="{28A0092B-C50C-407E-A947-70E740481C1C}">
                <a14:useLocalDpi xmlns:a14="http://schemas.microsoft.com/office/drawing/2010/main" val="0"/>
              </a:ext>
            </a:extLst>
          </a:blip>
          <a:srcRect l="5206" t="27299" r="20136" b="263"/>
          <a:stretch/>
        </p:blipFill>
        <p:spPr bwMode="auto">
          <a:xfrm>
            <a:off x="155964" y="124348"/>
            <a:ext cx="3005552" cy="5328592"/>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029" name="Picture 5" descr="C:\Users\Paul\Pictures\Light &amp; Life\2024 Magazine.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10000"/>
                    </a14:imgEffect>
                    <a14:imgEffect>
                      <a14:saturation sat="108000"/>
                    </a14:imgEffect>
                    <a14:imgEffect>
                      <a14:brightnessContrast bright="10000"/>
                    </a14:imgEffect>
                  </a14:imgLayer>
                </a14:imgProps>
              </a:ext>
              <a:ext uri="{28A0092B-C50C-407E-A947-70E740481C1C}">
                <a14:useLocalDpi xmlns:a14="http://schemas.microsoft.com/office/drawing/2010/main" val="0"/>
              </a:ext>
            </a:extLst>
          </a:blip>
          <a:srcRect l="3893" t="1336" r="5864" b="1336"/>
          <a:stretch/>
        </p:blipFill>
        <p:spPr bwMode="auto">
          <a:xfrm>
            <a:off x="3347864" y="500116"/>
            <a:ext cx="2916136" cy="430862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71970" y="5476539"/>
            <a:ext cx="2916468" cy="10478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dirty="0">
                <a:solidFill>
                  <a:schemeClr val="bg1"/>
                </a:solidFill>
                <a:latin typeface="Corbel" panose="020B0503020204020204" pitchFamily="34" charset="0"/>
              </a:rPr>
              <a:t>Jimmy Dean Winter</a:t>
            </a:r>
            <a:endParaRPr lang="en-GB" sz="3200" dirty="0">
              <a:solidFill>
                <a:srgbClr val="FFFF00"/>
              </a:solidFill>
              <a:latin typeface="Corbel" panose="020B0503020204020204" pitchFamily="34" charset="0"/>
            </a:endParaRPr>
          </a:p>
        </p:txBody>
      </p:sp>
      <p:sp>
        <p:nvSpPr>
          <p:cNvPr id="8" name="Title 1"/>
          <p:cNvSpPr txBox="1">
            <a:spLocks/>
          </p:cNvSpPr>
          <p:nvPr/>
        </p:nvSpPr>
        <p:spPr>
          <a:xfrm>
            <a:off x="6254071" y="6183305"/>
            <a:ext cx="2916468" cy="67887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dirty="0">
                <a:solidFill>
                  <a:schemeClr val="bg1"/>
                </a:solidFill>
                <a:latin typeface="Corbel" panose="020B0503020204020204" pitchFamily="34" charset="0"/>
              </a:rPr>
              <a:t>Dougie Winter</a:t>
            </a:r>
            <a:endParaRPr lang="en-GB" sz="3200" dirty="0">
              <a:solidFill>
                <a:srgbClr val="FFFF00"/>
              </a:solidFill>
              <a:latin typeface="Corbel" panose="020B0503020204020204" pitchFamily="34" charset="0"/>
            </a:endParaRPr>
          </a:p>
        </p:txBody>
      </p:sp>
    </p:spTree>
    <p:extLst>
      <p:ext uri="{BB962C8B-B14F-4D97-AF65-F5344CB8AC3E}">
        <p14:creationId xmlns:p14="http://schemas.microsoft.com/office/powerpoint/2010/main" val="1281885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34094" y="188640"/>
            <a:ext cx="4802402" cy="6840760"/>
          </a:xfrm>
        </p:spPr>
        <p:txBody>
          <a:bodyPr>
            <a:normAutofit fontScale="92500" lnSpcReduction="10000"/>
          </a:bodyPr>
          <a:lstStyle/>
          <a:p>
            <a:pPr marL="0" indent="0" algn="ctr">
              <a:buNone/>
            </a:pPr>
            <a:r>
              <a:rPr lang="en-GB" sz="3800" dirty="0">
                <a:solidFill>
                  <a:schemeClr val="bg1"/>
                </a:solidFill>
                <a:latin typeface="Corbel" panose="020B0503020204020204" pitchFamily="34" charset="0"/>
              </a:rPr>
              <a:t>“I have had the privilege to visit Israel about thirty times over the years …     I have been closely watching all the events since the war of independence of 1948    and studied Biblical prophetic texts concerning the people  of Israel.”</a:t>
            </a:r>
          </a:p>
          <a:p>
            <a:pPr marL="0" indent="0">
              <a:buNone/>
            </a:pPr>
            <a:endParaRPr lang="en-GB" sz="900" dirty="0">
              <a:solidFill>
                <a:schemeClr val="bg1"/>
              </a:solidFill>
              <a:latin typeface="Corbel" panose="020B0503020204020204" pitchFamily="34" charset="0"/>
            </a:endParaRPr>
          </a:p>
          <a:p>
            <a:pPr marL="0" indent="0" algn="ctr">
              <a:buNone/>
            </a:pPr>
            <a:r>
              <a:rPr lang="en-GB" sz="2400" dirty="0">
                <a:solidFill>
                  <a:schemeClr val="bg1"/>
                </a:solidFill>
                <a:latin typeface="Corbel" panose="020B0503020204020204" pitchFamily="34" charset="0"/>
              </a:rPr>
              <a:t>Clement Le </a:t>
            </a:r>
            <a:r>
              <a:rPr lang="en-GB" sz="2400" dirty="0" err="1">
                <a:solidFill>
                  <a:schemeClr val="bg1"/>
                </a:solidFill>
                <a:latin typeface="Corbel" panose="020B0503020204020204" pitchFamily="34" charset="0"/>
              </a:rPr>
              <a:t>Cossec</a:t>
            </a:r>
            <a:r>
              <a:rPr lang="en-GB" sz="2400" dirty="0">
                <a:solidFill>
                  <a:schemeClr val="bg1"/>
                </a:solidFill>
                <a:latin typeface="Corbel" panose="020B0503020204020204" pitchFamily="34" charset="0"/>
              </a:rPr>
              <a:t>, </a:t>
            </a:r>
            <a:r>
              <a:rPr lang="en-GB" sz="2400" i="1" dirty="0">
                <a:solidFill>
                  <a:schemeClr val="bg1"/>
                </a:solidFill>
                <a:latin typeface="Corbel" panose="020B0503020204020204" pitchFamily="34" charset="0"/>
              </a:rPr>
              <a:t>Israel: Key Events of the Past and Future</a:t>
            </a:r>
            <a:r>
              <a:rPr lang="en-GB" sz="2400" dirty="0">
                <a:solidFill>
                  <a:schemeClr val="bg1"/>
                </a:solidFill>
                <a:latin typeface="Corbel" panose="020B0503020204020204" pitchFamily="34" charset="0"/>
              </a:rPr>
              <a:t>, Bible Truths series #8, https://clement-le-cossec.org/</a:t>
            </a:r>
          </a:p>
          <a:p>
            <a:endParaRPr lang="en-GB" dirty="0">
              <a:solidFill>
                <a:schemeClr val="bg1"/>
              </a:solidFill>
            </a:endParaRPr>
          </a:p>
        </p:txBody>
      </p:sp>
      <p:pic>
        <p:nvPicPr>
          <p:cNvPr id="4098" name="Picture 2" descr="https://clement-le-cossec.org/wp-content/uploads/2023/12/8-ClementLeCossec-VeritesBibliques-Israel-632x1024.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7000"/>
                    </a14:imgEffect>
                    <a14:imgEffect>
                      <a14:saturation sat="126000"/>
                    </a14:imgEffect>
                  </a14:imgLayer>
                </a14:imgProps>
              </a:ext>
              <a:ext uri="{28A0092B-C50C-407E-A947-70E740481C1C}">
                <a14:useLocalDpi xmlns:a14="http://schemas.microsoft.com/office/drawing/2010/main" val="0"/>
              </a:ext>
            </a:extLst>
          </a:blip>
          <a:srcRect/>
          <a:stretch>
            <a:fillRect/>
          </a:stretch>
        </p:blipFill>
        <p:spPr bwMode="auto">
          <a:xfrm>
            <a:off x="194340" y="269063"/>
            <a:ext cx="4071803" cy="6328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8280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12968" cy="6480720"/>
          </a:xfrm>
        </p:spPr>
        <p:txBody>
          <a:bodyPr>
            <a:normAutofit lnSpcReduction="10000"/>
          </a:bodyPr>
          <a:lstStyle/>
          <a:p>
            <a:pPr marL="0" indent="0" algn="ctr">
              <a:lnSpc>
                <a:spcPct val="150000"/>
              </a:lnSpc>
              <a:buNone/>
            </a:pPr>
            <a:r>
              <a:rPr lang="en-GB" sz="3700" dirty="0">
                <a:solidFill>
                  <a:schemeClr val="bg1"/>
                </a:solidFill>
                <a:latin typeface="Corbel" panose="020B0503020204020204" pitchFamily="34" charset="0"/>
              </a:rPr>
              <a:t>“All that is happening in Israel and around Israel represents a serious warning to remind us that  </a:t>
            </a:r>
            <a:r>
              <a:rPr lang="en-GB" sz="37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anose="020B0503020204020204" pitchFamily="34" charset="0"/>
              </a:rPr>
              <a:t>JESUS </a:t>
            </a:r>
            <a:r>
              <a:rPr lang="en-GB" sz="3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anose="020B0503020204020204" pitchFamily="34" charset="0"/>
              </a:rPr>
              <a:t>the</a:t>
            </a:r>
            <a:r>
              <a:rPr lang="en-GB" sz="37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anose="020B0503020204020204" pitchFamily="34" charset="0"/>
              </a:rPr>
              <a:t> MESSIAH  </a:t>
            </a:r>
            <a:r>
              <a:rPr lang="en-GB" sz="3700" dirty="0">
                <a:solidFill>
                  <a:schemeClr val="bg1"/>
                </a:solidFill>
                <a:latin typeface="Corbel" panose="020B0503020204020204" pitchFamily="34" charset="0"/>
              </a:rPr>
              <a:t>will return very soon, </a:t>
            </a:r>
            <a:r>
              <a:rPr lang="en-GB" sz="3700" dirty="0">
                <a:solidFill>
                  <a:srgbClr val="FFFF00"/>
                </a:solidFill>
                <a:latin typeface="Corbel" panose="020B0503020204020204" pitchFamily="34" charset="0"/>
              </a:rPr>
              <a:t>firstly to take away his disciples before the great and dreadful catastrophe</a:t>
            </a:r>
            <a:r>
              <a:rPr lang="en-GB" sz="3700" dirty="0">
                <a:solidFill>
                  <a:schemeClr val="bg1"/>
                </a:solidFill>
                <a:latin typeface="Corbel" panose="020B0503020204020204" pitchFamily="34" charset="0"/>
              </a:rPr>
              <a:t>, and [then] to establish with his disciples and the chosen ones of Israel       his reign of peace.”</a:t>
            </a:r>
          </a:p>
          <a:p>
            <a:pPr marL="0" indent="0" algn="ctr">
              <a:buNone/>
            </a:pPr>
            <a:endParaRPr lang="en-GB" sz="3600" dirty="0">
              <a:solidFill>
                <a:schemeClr val="bg1"/>
              </a:solidFill>
            </a:endParaRPr>
          </a:p>
        </p:txBody>
      </p:sp>
    </p:spTree>
    <p:extLst>
      <p:ext uri="{BB962C8B-B14F-4D97-AF65-F5344CB8AC3E}">
        <p14:creationId xmlns:p14="http://schemas.microsoft.com/office/powerpoint/2010/main" val="4877709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5" y="274638"/>
            <a:ext cx="8808913" cy="2290266"/>
          </a:xfrm>
        </p:spPr>
        <p:txBody>
          <a:bodyPr>
            <a:noAutofit/>
          </a:bodyPr>
          <a:lstStyle/>
          <a:p>
            <a:r>
              <a:rPr lang="en-GB" sz="3700" dirty="0">
                <a:solidFill>
                  <a:schemeClr val="bg1"/>
                </a:solidFill>
                <a:latin typeface="Corbel" panose="020B0503020204020204" pitchFamily="34" charset="0"/>
              </a:rPr>
              <a:t>“While on a journey to Israel, aboard a cruise liner </a:t>
            </a:r>
            <a:r>
              <a:rPr lang="en-GB" sz="3700" dirty="0">
                <a:solidFill>
                  <a:srgbClr val="FFFF00"/>
                </a:solidFill>
                <a:latin typeface="Corbel" panose="020B0503020204020204" pitchFamily="34" charset="0"/>
              </a:rPr>
              <a:t>JERUSALEM,</a:t>
            </a:r>
            <a:r>
              <a:rPr lang="en-GB" sz="3700" dirty="0">
                <a:solidFill>
                  <a:schemeClr val="bg1"/>
                </a:solidFill>
                <a:latin typeface="Corbel" panose="020B0503020204020204" pitchFamily="34" charset="0"/>
              </a:rPr>
              <a:t> I had the opportunity to speak with Prime Minister Ben </a:t>
            </a:r>
            <a:r>
              <a:rPr lang="en-GB" sz="3700" dirty="0" err="1">
                <a:solidFill>
                  <a:schemeClr val="bg1"/>
                </a:solidFill>
                <a:latin typeface="Corbel" panose="020B0503020204020204" pitchFamily="34" charset="0"/>
              </a:rPr>
              <a:t>Gurion</a:t>
            </a:r>
            <a:r>
              <a:rPr lang="en-GB" sz="3700" dirty="0">
                <a:solidFill>
                  <a:schemeClr val="bg1"/>
                </a:solidFill>
                <a:latin typeface="Corbel" panose="020B0503020204020204" pitchFamily="34" charset="0"/>
              </a:rPr>
              <a:t>      who was on board.”</a:t>
            </a:r>
          </a:p>
        </p:txBody>
      </p:sp>
      <p:sp>
        <p:nvSpPr>
          <p:cNvPr id="4" name="AutoShape 2" descr="SS JERUSALEM AT SEA ~ ZIM ISRAEL SHIP LINE ~ used 1950s - Picture 1 of 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1" name="Picture 3"/>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harpenSoften amount="14000"/>
                    </a14:imgEffect>
                    <a14:imgEffect>
                      <a14:brightnessContrast bright="12000"/>
                    </a14:imgEffect>
                  </a14:imgLayer>
                </a14:imgProps>
              </a:ext>
              <a:ext uri="{28A0092B-C50C-407E-A947-70E740481C1C}">
                <a14:useLocalDpi xmlns:a14="http://schemas.microsoft.com/office/drawing/2010/main" val="0"/>
              </a:ext>
            </a:extLst>
          </a:blip>
          <a:srcRect l="6347" t="24814" r="5294" b="15804"/>
          <a:stretch/>
        </p:blipFill>
        <p:spPr bwMode="auto">
          <a:xfrm>
            <a:off x="155575" y="2852936"/>
            <a:ext cx="8880921" cy="385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43931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avid Ben-Gurion: Letter to French General Charles de Gaulle (December 6,  19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744" y="7938"/>
            <a:ext cx="11252222" cy="68500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27984" y="260648"/>
            <a:ext cx="4464496" cy="3370386"/>
          </a:xfrm>
        </p:spPr>
        <p:txBody>
          <a:bodyPr>
            <a:normAutofit/>
          </a:bodyPr>
          <a:lstStyle/>
          <a:p>
            <a:r>
              <a:rPr lang="en-GB" dirty="0">
                <a:solidFill>
                  <a:schemeClr val="bg1"/>
                </a:solidFill>
                <a:latin typeface="Corbel" panose="020B0503020204020204" pitchFamily="34" charset="0"/>
              </a:rPr>
              <a:t>“He invited me to  ‘come live in Israel, you will be welcome.’”</a:t>
            </a:r>
            <a:endParaRPr lang="en-GB" dirty="0">
              <a:latin typeface="Corbel" panose="020B0503020204020204" pitchFamily="34" charset="0"/>
            </a:endParaRPr>
          </a:p>
        </p:txBody>
      </p:sp>
      <p:sp>
        <p:nvSpPr>
          <p:cNvPr id="4" name="AutoShape 4" descr="Lt. Gen. Yigal Yadin (1949-1952) | ID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731291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undefined"/>
          <p:cNvPicPr>
            <a:picLocks noChangeAspect="1" noChangeArrowheads="1"/>
          </p:cNvPicPr>
          <p:nvPr/>
        </p:nvPicPr>
        <p:blipFill rotWithShape="1">
          <a:blip r:embed="rId2">
            <a:extLst>
              <a:ext uri="{28A0092B-C50C-407E-A947-70E740481C1C}">
                <a14:useLocalDpi xmlns:a14="http://schemas.microsoft.com/office/drawing/2010/main" val="0"/>
              </a:ext>
            </a:extLst>
          </a:blip>
          <a:srcRect r="416" b="498"/>
          <a:stretch/>
        </p:blipFill>
        <p:spPr bwMode="auto">
          <a:xfrm>
            <a:off x="4559631" y="304815"/>
            <a:ext cx="4267447" cy="569469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noGrp="1"/>
          </p:cNvSpPr>
          <p:nvPr>
            <p:ph type="title"/>
          </p:nvPr>
        </p:nvSpPr>
        <p:spPr>
          <a:xfrm>
            <a:off x="467544" y="5999512"/>
            <a:ext cx="8229600" cy="858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a:solidFill>
                  <a:schemeClr val="bg1"/>
                </a:solidFill>
                <a:latin typeface="Corbel" panose="020B0503020204020204" pitchFamily="34" charset="0"/>
              </a:rPr>
              <a:t>General </a:t>
            </a:r>
            <a:r>
              <a:rPr lang="en-GB" sz="3600" b="1" dirty="0" err="1">
                <a:solidFill>
                  <a:schemeClr val="bg1"/>
                </a:solidFill>
                <a:latin typeface="Corbel" panose="020B0503020204020204" pitchFamily="34" charset="0"/>
              </a:rPr>
              <a:t>Yigael</a:t>
            </a:r>
            <a:r>
              <a:rPr lang="en-GB" sz="3600" b="1" dirty="0">
                <a:solidFill>
                  <a:schemeClr val="bg1"/>
                </a:solidFill>
                <a:latin typeface="Corbel" panose="020B0503020204020204" pitchFamily="34" charset="0"/>
              </a:rPr>
              <a:t> </a:t>
            </a:r>
            <a:r>
              <a:rPr lang="en-GB" sz="3600" b="1" dirty="0" err="1">
                <a:solidFill>
                  <a:schemeClr val="bg1"/>
                </a:solidFill>
                <a:latin typeface="Corbel" panose="020B0503020204020204" pitchFamily="34" charset="0"/>
              </a:rPr>
              <a:t>Yadin</a:t>
            </a:r>
            <a:endParaRPr lang="en-GB" sz="3600" b="1" dirty="0">
              <a:solidFill>
                <a:schemeClr val="bg1"/>
              </a:solidFill>
              <a:latin typeface="Corbel" panose="020B0503020204020204" pitchFamily="34" charset="0"/>
            </a:endParaRPr>
          </a:p>
        </p:txBody>
      </p:sp>
      <p:pic>
        <p:nvPicPr>
          <p:cNvPr id="3076" name="Picture 4" descr="Yigael Yadin, the father of Israeli archaeology, giving a tour of Hazor to Israel’s first Prime Minister, David Ben Gurion, 1958. Photo by Moshe Pridan, courtesy the Government Press Office"/>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1000"/>
                    </a14:imgEffect>
                  </a14:imgLayer>
                </a14:imgProps>
              </a:ext>
              <a:ext uri="{28A0092B-C50C-407E-A947-70E740481C1C}">
                <a14:useLocalDpi xmlns:a14="http://schemas.microsoft.com/office/drawing/2010/main" val="0"/>
              </a:ext>
            </a:extLst>
          </a:blip>
          <a:srcRect l="6654" t="16169" r="9115" b="3965"/>
          <a:stretch/>
        </p:blipFill>
        <p:spPr bwMode="auto">
          <a:xfrm>
            <a:off x="323526" y="293216"/>
            <a:ext cx="4032449" cy="5706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4946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268760"/>
            <a:ext cx="8784976" cy="5564413"/>
          </a:xfrm>
        </p:spPr>
        <p:txBody>
          <a:bodyPr>
            <a:normAutofit fontScale="90000"/>
          </a:bodyPr>
          <a:lstStyle/>
          <a:p>
            <a:r>
              <a:rPr lang="en-GB" sz="5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anose="020B0503020204020204" pitchFamily="34" charset="0"/>
              </a:rPr>
              <a:t/>
            </a:r>
            <a:br>
              <a:rPr lang="en-GB" sz="5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anose="020B0503020204020204" pitchFamily="34" charset="0"/>
              </a:rPr>
            </a:br>
            <a:r>
              <a:rPr lang="en-GB" sz="5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anose="020B0503020204020204" pitchFamily="34" charset="0"/>
              </a:rPr>
              <a:t/>
            </a:r>
            <a:br>
              <a:rPr lang="en-GB" sz="5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anose="020B0503020204020204" pitchFamily="34" charset="0"/>
              </a:rPr>
            </a:br>
            <a:r>
              <a:rPr lang="en-GB" sz="5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anose="020B0503020204020204" pitchFamily="34" charset="0"/>
              </a:rPr>
              <a:t/>
            </a:r>
            <a:br>
              <a:rPr lang="en-GB" sz="5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anose="020B0503020204020204" pitchFamily="34" charset="0"/>
              </a:rPr>
            </a:br>
            <a:r>
              <a:rPr lang="en-GB" sz="5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anose="020B0503020204020204" pitchFamily="34" charset="0"/>
              </a:rPr>
              <a:t/>
            </a:r>
            <a:br>
              <a:rPr lang="en-GB" sz="5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anose="020B0503020204020204" pitchFamily="34" charset="0"/>
              </a:rPr>
            </a:br>
            <a:r>
              <a:rPr lang="en-GB" sz="5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anose="020B0503020204020204" pitchFamily="34" charset="0"/>
              </a:rPr>
              <a:t/>
            </a:r>
            <a:br>
              <a:rPr lang="en-GB" sz="5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anose="020B0503020204020204" pitchFamily="34" charset="0"/>
              </a:rPr>
            </a:br>
            <a:r>
              <a:rPr lang="en-GB" sz="5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anose="020B0503020204020204" pitchFamily="34" charset="0"/>
              </a:rPr>
              <a:t/>
            </a:r>
            <a:br>
              <a:rPr lang="en-GB" sz="5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anose="020B0503020204020204" pitchFamily="34" charset="0"/>
              </a:rPr>
            </a:br>
            <a:r>
              <a:rPr lang="en-GB" sz="5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anose="020B0503020204020204" pitchFamily="34" charset="0"/>
              </a:rPr>
              <a:t/>
            </a:r>
            <a:br>
              <a:rPr lang="en-GB" sz="5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anose="020B0503020204020204" pitchFamily="34" charset="0"/>
              </a:rPr>
            </a:br>
            <a:r>
              <a:rPr lang="en-GB" sz="5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anose="020B0503020204020204" pitchFamily="34" charset="0"/>
              </a:rPr>
              <a:t/>
            </a:r>
            <a:br>
              <a:rPr lang="en-GB" sz="5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anose="020B0503020204020204" pitchFamily="34" charset="0"/>
              </a:rPr>
            </a:br>
            <a:r>
              <a:rPr lang="en-GB" sz="5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anose="020B0503020204020204" pitchFamily="34" charset="0"/>
              </a:rPr>
              <a:t/>
            </a:r>
            <a:br>
              <a:rPr lang="en-GB" sz="5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anose="020B0503020204020204" pitchFamily="34" charset="0"/>
              </a:rPr>
            </a:br>
            <a:r>
              <a:rPr lang="en-GB" sz="5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anose="020B0503020204020204" pitchFamily="34" charset="0"/>
              </a:rPr>
              <a:t/>
            </a:r>
            <a:br>
              <a:rPr lang="en-GB" sz="5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anose="020B0503020204020204" pitchFamily="34" charset="0"/>
              </a:rPr>
            </a:br>
            <a:r>
              <a:rPr lang="en-GB" sz="5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anose="020B0503020204020204" pitchFamily="34" charset="0"/>
              </a:rPr>
              <a:t/>
            </a:r>
            <a:br>
              <a:rPr lang="en-GB" sz="5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anose="020B0503020204020204" pitchFamily="34" charset="0"/>
              </a:rPr>
            </a:br>
            <a:r>
              <a:rPr lang="en-GB" sz="49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orbel" panose="020B0503020204020204" pitchFamily="34" charset="0"/>
              </a:rPr>
              <a:t>27</a:t>
            </a:r>
            <a:r>
              <a:rPr lang="en-GB" sz="4900" b="1" baseline="300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orbel" panose="020B0503020204020204" pitchFamily="34" charset="0"/>
              </a:rPr>
              <a:t>th</a:t>
            </a:r>
            <a:r>
              <a:rPr lang="en-GB" sz="49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orbel" panose="020B0503020204020204" pitchFamily="34" charset="0"/>
              </a:rPr>
              <a:t> Zionist Congress, Jerusalem</a:t>
            </a:r>
            <a:r>
              <a:rPr lang="en-GB"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orbel" panose="020B0503020204020204" pitchFamily="34" charset="0"/>
              </a:rPr>
              <a:t/>
            </a:r>
            <a:br>
              <a:rPr lang="en-GB"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orbel" panose="020B0503020204020204" pitchFamily="34" charset="0"/>
              </a:rPr>
            </a:br>
            <a:r>
              <a:rPr lang="en-GB" sz="4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orbel" panose="020B0503020204020204" pitchFamily="34" charset="0"/>
              </a:rPr>
              <a:t>June 9 – 19, 1968</a:t>
            </a:r>
            <a:r>
              <a:rPr lang="en-GB" sz="1100" dirty="0">
                <a:solidFill>
                  <a:schemeClr val="bg1"/>
                </a:solidFill>
                <a:latin typeface="Corbel" panose="020B0503020204020204" pitchFamily="34" charset="0"/>
              </a:rPr>
              <a:t/>
            </a:r>
            <a:br>
              <a:rPr lang="en-GB" sz="1100" dirty="0">
                <a:solidFill>
                  <a:schemeClr val="bg1"/>
                </a:solidFill>
                <a:latin typeface="Corbel" panose="020B0503020204020204" pitchFamily="34" charset="0"/>
              </a:rPr>
            </a:br>
            <a:r>
              <a:rPr lang="en-GB" sz="1100" dirty="0">
                <a:solidFill>
                  <a:schemeClr val="bg1"/>
                </a:solidFill>
                <a:latin typeface="Corbel" panose="020B0503020204020204" pitchFamily="34" charset="0"/>
              </a:rPr>
              <a:t/>
            </a:r>
            <a:br>
              <a:rPr lang="en-GB" sz="1100" dirty="0">
                <a:solidFill>
                  <a:schemeClr val="bg1"/>
                </a:solidFill>
                <a:latin typeface="Corbel" panose="020B0503020204020204" pitchFamily="34" charset="0"/>
              </a:rPr>
            </a:br>
            <a:r>
              <a:rPr lang="en-GB" dirty="0">
                <a:solidFill>
                  <a:schemeClr val="bg1"/>
                </a:solidFill>
                <a:latin typeface="Corbel" panose="020B0503020204020204" pitchFamily="34" charset="0"/>
              </a:rPr>
              <a:t/>
            </a:r>
            <a:br>
              <a:rPr lang="en-GB" dirty="0">
                <a:solidFill>
                  <a:schemeClr val="bg1"/>
                </a:solidFill>
                <a:latin typeface="Corbel" panose="020B0503020204020204" pitchFamily="34" charset="0"/>
              </a:rPr>
            </a:br>
            <a:r>
              <a:rPr lang="en-GB" dirty="0">
                <a:solidFill>
                  <a:schemeClr val="bg1"/>
                </a:solidFill>
                <a:latin typeface="Corbel" panose="020B0503020204020204" pitchFamily="34" charset="0"/>
              </a:rPr>
              <a:t/>
            </a:r>
            <a:br>
              <a:rPr lang="en-GB" dirty="0">
                <a:solidFill>
                  <a:schemeClr val="bg1"/>
                </a:solidFill>
                <a:latin typeface="Corbel" panose="020B0503020204020204" pitchFamily="34" charset="0"/>
              </a:rPr>
            </a:br>
            <a:r>
              <a:rPr lang="en-GB" dirty="0">
                <a:solidFill>
                  <a:schemeClr val="bg1"/>
                </a:solidFill>
                <a:latin typeface="Corbel" panose="020B0503020204020204" pitchFamily="34" charset="0"/>
              </a:rPr>
              <a:t/>
            </a:r>
            <a:br>
              <a:rPr lang="en-GB" dirty="0">
                <a:solidFill>
                  <a:schemeClr val="bg1"/>
                </a:solidFill>
                <a:latin typeface="Corbel" panose="020B0503020204020204" pitchFamily="34" charset="0"/>
              </a:rPr>
            </a:br>
            <a:r>
              <a:rPr lang="en-GB" dirty="0">
                <a:solidFill>
                  <a:schemeClr val="bg1"/>
                </a:solidFill>
                <a:latin typeface="Corbel" panose="020B0503020204020204" pitchFamily="34" charset="0"/>
              </a:rPr>
              <a:t/>
            </a:r>
            <a:br>
              <a:rPr lang="en-GB" dirty="0">
                <a:solidFill>
                  <a:schemeClr val="bg1"/>
                </a:solidFill>
                <a:latin typeface="Corbel" panose="020B0503020204020204" pitchFamily="34" charset="0"/>
              </a:rPr>
            </a:br>
            <a:r>
              <a:rPr lang="en-GB" dirty="0">
                <a:solidFill>
                  <a:schemeClr val="bg1"/>
                </a:solidFill>
                <a:latin typeface="Corbel" panose="020B0503020204020204" pitchFamily="34" charset="0"/>
              </a:rPr>
              <a:t/>
            </a:r>
            <a:br>
              <a:rPr lang="en-GB" dirty="0">
                <a:solidFill>
                  <a:schemeClr val="bg1"/>
                </a:solidFill>
                <a:latin typeface="Corbel" panose="020B0503020204020204" pitchFamily="34" charset="0"/>
              </a:rPr>
            </a:br>
            <a:r>
              <a:rPr lang="en-GB" dirty="0">
                <a:solidFill>
                  <a:schemeClr val="bg1"/>
                </a:solidFill>
                <a:latin typeface="Corbel" panose="020B0503020204020204" pitchFamily="34" charset="0"/>
              </a:rPr>
              <a:t/>
            </a:r>
            <a:br>
              <a:rPr lang="en-GB" dirty="0">
                <a:solidFill>
                  <a:schemeClr val="bg1"/>
                </a:solidFill>
                <a:latin typeface="Corbel" panose="020B0503020204020204" pitchFamily="34" charset="0"/>
              </a:rPr>
            </a:br>
            <a:r>
              <a:rPr lang="en-GB" dirty="0">
                <a:solidFill>
                  <a:schemeClr val="bg1"/>
                </a:solidFill>
              </a:rPr>
              <a:t/>
            </a:r>
            <a:br>
              <a:rPr lang="en-GB" dirty="0">
                <a:solidFill>
                  <a:schemeClr val="bg1"/>
                </a:solidFill>
              </a:rPr>
            </a:br>
            <a:endParaRPr lang="en-GB" dirty="0">
              <a:solidFill>
                <a:schemeClr val="bg1"/>
              </a:solidFill>
            </a:endParaRPr>
          </a:p>
        </p:txBody>
      </p:sp>
      <p:pic>
        <p:nvPicPr>
          <p:cNvPr id="2051"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15000"/>
                    </a14:imgEffect>
                    <a14:imgEffect>
                      <a14:saturation sat="121000"/>
                    </a14:imgEffect>
                  </a14:imgLayer>
                </a14:imgProps>
              </a:ext>
              <a:ext uri="{28A0092B-C50C-407E-A947-70E740481C1C}">
                <a14:useLocalDpi xmlns:a14="http://schemas.microsoft.com/office/drawing/2010/main" val="0"/>
              </a:ext>
            </a:extLst>
          </a:blip>
          <a:srcRect t="35312" b="70"/>
          <a:stretch/>
        </p:blipFill>
        <p:spPr bwMode="auto">
          <a:xfrm>
            <a:off x="252480" y="260648"/>
            <a:ext cx="8712008" cy="4317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92412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descr="C:\Users\Public\Documents\Pre-Trib Research Center\Conferences\2024\Light and Life Photos\Convention flag by trail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76672"/>
            <a:ext cx="10235939" cy="5335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078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764704"/>
            <a:ext cx="3322712" cy="3888432"/>
          </a:xfrm>
        </p:spPr>
        <p:txBody>
          <a:bodyPr>
            <a:normAutofit fontScale="90000"/>
          </a:bodyPr>
          <a:lstStyle/>
          <a:p>
            <a:r>
              <a:rPr lang="en-GB" u="sng" dirty="0">
                <a:solidFill>
                  <a:schemeClr val="bg1"/>
                </a:solidFill>
                <a:latin typeface="Corbel" panose="020B0503020204020204" pitchFamily="34" charset="0"/>
              </a:rPr>
              <a:t>June 2022</a:t>
            </a:r>
            <a:r>
              <a:rPr lang="en-GB" dirty="0">
                <a:solidFill>
                  <a:schemeClr val="bg1"/>
                </a:solidFill>
                <a:latin typeface="Corbel" panose="020B0503020204020204" pitchFamily="34" charset="0"/>
              </a:rPr>
              <a:t/>
            </a:r>
            <a:br>
              <a:rPr lang="en-GB" dirty="0">
                <a:solidFill>
                  <a:schemeClr val="bg1"/>
                </a:solidFill>
                <a:latin typeface="Corbel" panose="020B0503020204020204" pitchFamily="34" charset="0"/>
              </a:rPr>
            </a:br>
            <a:r>
              <a:rPr lang="en-GB" dirty="0">
                <a:solidFill>
                  <a:schemeClr val="bg1"/>
                </a:solidFill>
                <a:latin typeface="Corbel" panose="020B0503020204020204" pitchFamily="34" charset="0"/>
              </a:rPr>
              <a:t/>
            </a:r>
            <a:br>
              <a:rPr lang="en-GB" dirty="0">
                <a:solidFill>
                  <a:schemeClr val="bg1"/>
                </a:solidFill>
                <a:latin typeface="Corbel" panose="020B0503020204020204" pitchFamily="34" charset="0"/>
              </a:rPr>
            </a:br>
            <a:r>
              <a:rPr lang="en-GB" sz="5100" dirty="0">
                <a:solidFill>
                  <a:schemeClr val="bg1"/>
                </a:solidFill>
                <a:latin typeface="Corbel" panose="020B0503020204020204" pitchFamily="34" charset="0"/>
              </a:rPr>
              <a:t>Pastor Matthew </a:t>
            </a:r>
            <a:r>
              <a:rPr lang="en-GB" sz="3400" dirty="0">
                <a:solidFill>
                  <a:schemeClr val="bg1"/>
                </a:solidFill>
                <a:latin typeface="Corbel" panose="020B0503020204020204" pitchFamily="34" charset="0"/>
              </a:rPr>
              <a:t>&amp;</a:t>
            </a:r>
            <a:r>
              <a:rPr lang="en-GB" dirty="0">
                <a:solidFill>
                  <a:schemeClr val="bg1"/>
                </a:solidFill>
                <a:latin typeface="Corbel" panose="020B0503020204020204" pitchFamily="34" charset="0"/>
              </a:rPr>
              <a:t> </a:t>
            </a:r>
            <a:br>
              <a:rPr lang="en-GB" dirty="0">
                <a:solidFill>
                  <a:schemeClr val="bg1"/>
                </a:solidFill>
                <a:latin typeface="Corbel" panose="020B0503020204020204" pitchFamily="34" charset="0"/>
              </a:rPr>
            </a:br>
            <a:r>
              <a:rPr lang="en-GB" sz="5100" dirty="0">
                <a:solidFill>
                  <a:schemeClr val="bg1"/>
                </a:solidFill>
                <a:latin typeface="Corbel" panose="020B0503020204020204" pitchFamily="34" charset="0"/>
              </a:rPr>
              <a:t>Lulu Daly </a:t>
            </a:r>
            <a:r>
              <a:rPr lang="en-GB" dirty="0">
                <a:solidFill>
                  <a:schemeClr val="bg1"/>
                </a:solidFill>
                <a:latin typeface="Corbel" panose="020B0503020204020204" pitchFamily="34" charset="0"/>
              </a:rPr>
              <a:t/>
            </a:r>
            <a:br>
              <a:rPr lang="en-GB" dirty="0">
                <a:solidFill>
                  <a:schemeClr val="bg1"/>
                </a:solidFill>
                <a:latin typeface="Corbel" panose="020B0503020204020204" pitchFamily="34" charset="0"/>
              </a:rPr>
            </a:br>
            <a:endParaRPr lang="en-GB" dirty="0">
              <a:solidFill>
                <a:schemeClr val="bg1"/>
              </a:solidFill>
              <a:latin typeface="Corbel" panose="020B0503020204020204" pitchFamily="34" charset="0"/>
            </a:endParaRPr>
          </a:p>
        </p:txBody>
      </p:sp>
      <p:pic>
        <p:nvPicPr>
          <p:cNvPr id="1026" name="Picture 2" descr="C:\Users\Paul\AppData\Local\Temp\WLMDSS.tmp\WLM122F.tmp\20230916_15090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483" r="15415"/>
          <a:stretch/>
        </p:blipFill>
        <p:spPr bwMode="auto">
          <a:xfrm>
            <a:off x="3779912" y="-1539552"/>
            <a:ext cx="4500000" cy="9982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9997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ublic\Documents\Pre-Trib Research Center\Conferences\2024\Light and Life Photos\Alistair on mission.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116000"/>
                    </a14:imgEffect>
                    <a14:imgEffect>
                      <a14:brightnessContrast bright="17000"/>
                    </a14:imgEffect>
                  </a14:imgLayer>
                </a14:imgProps>
              </a:ext>
              <a:ext uri="{28A0092B-C50C-407E-A947-70E740481C1C}">
                <a14:useLocalDpi xmlns:a14="http://schemas.microsoft.com/office/drawing/2010/main" val="0"/>
              </a:ext>
            </a:extLst>
          </a:blip>
          <a:srcRect l="-1659" t="24998" r="-1952" b="-24998"/>
          <a:stretch/>
        </p:blipFill>
        <p:spPr bwMode="auto">
          <a:xfrm>
            <a:off x="1115616" y="64467"/>
            <a:ext cx="7056784" cy="8981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8364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764704"/>
            <a:ext cx="8229600" cy="1143000"/>
          </a:xfrm>
        </p:spPr>
        <p:txBody>
          <a:bodyPr>
            <a:normAutofit fontScale="90000"/>
          </a:bodyPr>
          <a:lstStyle/>
          <a:p>
            <a:pPr algn="l"/>
            <a:r>
              <a:rPr lang="en-GB" dirty="0">
                <a:solidFill>
                  <a:schemeClr val="bg1"/>
                </a:solidFill>
                <a:latin typeface="Corbel" panose="020B0503020204020204" pitchFamily="34" charset="0"/>
              </a:rPr>
              <a:t>Ayrshire,</a:t>
            </a:r>
            <a:br>
              <a:rPr lang="en-GB" dirty="0">
                <a:solidFill>
                  <a:schemeClr val="bg1"/>
                </a:solidFill>
                <a:latin typeface="Corbel" panose="020B0503020204020204" pitchFamily="34" charset="0"/>
              </a:rPr>
            </a:br>
            <a:r>
              <a:rPr lang="en-GB" dirty="0">
                <a:solidFill>
                  <a:schemeClr val="bg1"/>
                </a:solidFill>
                <a:latin typeface="Corbel" panose="020B0503020204020204" pitchFamily="34" charset="0"/>
              </a:rPr>
              <a:t>SCOTLAND</a:t>
            </a:r>
          </a:p>
        </p:txBody>
      </p:sp>
      <p:pic>
        <p:nvPicPr>
          <p:cNvPr id="10242" name="Picture 2" descr="C:\Users\Public\Documents\Pre-Trib Research Center\Conferences\2024\Light and Life Photos\Scott Graham.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6000"/>
                    </a14:imgEffect>
                    <a14:imgEffect>
                      <a14:saturation sat="129000"/>
                    </a14:imgEffect>
                    <a14:imgEffect>
                      <a14:brightnessContrast bright="13000"/>
                    </a14:imgEffect>
                  </a14:imgLayer>
                </a14:imgProps>
              </a:ext>
              <a:ext uri="{28A0092B-C50C-407E-A947-70E740481C1C}">
                <a14:useLocalDpi xmlns:a14="http://schemas.microsoft.com/office/drawing/2010/main" val="0"/>
              </a:ext>
            </a:extLst>
          </a:blip>
          <a:srcRect t="29390" r="4616" b="28613"/>
          <a:stretch/>
        </p:blipFill>
        <p:spPr bwMode="auto">
          <a:xfrm>
            <a:off x="3074854" y="165842"/>
            <a:ext cx="5889634" cy="657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1340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836712"/>
            <a:ext cx="4339927" cy="1143000"/>
          </a:xfrm>
        </p:spPr>
        <p:txBody>
          <a:bodyPr>
            <a:normAutofit fontScale="90000"/>
          </a:bodyPr>
          <a:lstStyle/>
          <a:p>
            <a:pPr algn="l"/>
            <a:r>
              <a:rPr lang="en-GB" sz="4000" dirty="0">
                <a:solidFill>
                  <a:schemeClr val="bg1"/>
                </a:solidFill>
                <a:latin typeface="Corbel" panose="020B0503020204020204" pitchFamily="34" charset="0"/>
              </a:rPr>
              <a:t>Newton-le-Willows,</a:t>
            </a:r>
            <a:br>
              <a:rPr lang="en-GB" sz="4000" dirty="0">
                <a:solidFill>
                  <a:schemeClr val="bg1"/>
                </a:solidFill>
                <a:latin typeface="Corbel" panose="020B0503020204020204" pitchFamily="34" charset="0"/>
              </a:rPr>
            </a:br>
            <a:r>
              <a:rPr lang="en-GB" sz="4000" dirty="0">
                <a:solidFill>
                  <a:schemeClr val="bg1"/>
                </a:solidFill>
                <a:latin typeface="Corbel" panose="020B0503020204020204" pitchFamily="34" charset="0"/>
              </a:rPr>
              <a:t>ENGLAND</a:t>
            </a:r>
          </a:p>
        </p:txBody>
      </p:sp>
      <p:pic>
        <p:nvPicPr>
          <p:cNvPr id="6146" name="Picture 2" descr="C:\Users\Public\Documents\Pre-Trib Research Center\Conferences\2024\Light and Life Photos\Newton-le-Willows.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3000"/>
                    </a14:imgEffect>
                    <a14:imgEffect>
                      <a14:saturation sat="115000"/>
                    </a14:imgEffect>
                    <a14:imgEffect>
                      <a14:brightnessContrast bright="7000"/>
                    </a14:imgEffect>
                  </a14:imgLayer>
                </a14:imgProps>
              </a:ext>
              <a:ext uri="{28A0092B-C50C-407E-A947-70E740481C1C}">
                <a14:useLocalDpi xmlns:a14="http://schemas.microsoft.com/office/drawing/2010/main" val="0"/>
              </a:ext>
            </a:extLst>
          </a:blip>
          <a:srcRect/>
          <a:stretch>
            <a:fillRect/>
          </a:stretch>
        </p:blipFill>
        <p:spPr bwMode="auto">
          <a:xfrm>
            <a:off x="4499992" y="-1063571"/>
            <a:ext cx="4464496" cy="7936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7848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836712"/>
            <a:ext cx="2592288" cy="1368152"/>
          </a:xfrm>
        </p:spPr>
        <p:txBody>
          <a:bodyPr>
            <a:normAutofit fontScale="90000"/>
          </a:bodyPr>
          <a:lstStyle/>
          <a:p>
            <a:pPr algn="l"/>
            <a:r>
              <a:rPr lang="en-GB" dirty="0" err="1">
                <a:solidFill>
                  <a:schemeClr val="bg1"/>
                </a:solidFill>
                <a:latin typeface="Corbel" panose="020B0503020204020204" pitchFamily="34" charset="0"/>
              </a:rPr>
              <a:t>Sandbach</a:t>
            </a:r>
            <a:r>
              <a:rPr lang="en-GB" dirty="0">
                <a:solidFill>
                  <a:schemeClr val="bg1"/>
                </a:solidFill>
                <a:latin typeface="Corbel" panose="020B0503020204020204" pitchFamily="34" charset="0"/>
              </a:rPr>
              <a:t>,</a:t>
            </a:r>
            <a:br>
              <a:rPr lang="en-GB" dirty="0">
                <a:solidFill>
                  <a:schemeClr val="bg1"/>
                </a:solidFill>
                <a:latin typeface="Corbel" panose="020B0503020204020204" pitchFamily="34" charset="0"/>
              </a:rPr>
            </a:br>
            <a:r>
              <a:rPr lang="en-GB" dirty="0">
                <a:solidFill>
                  <a:schemeClr val="bg1"/>
                </a:solidFill>
                <a:latin typeface="Corbel" panose="020B0503020204020204" pitchFamily="34" charset="0"/>
              </a:rPr>
              <a:t>ENGLAND</a:t>
            </a:r>
          </a:p>
        </p:txBody>
      </p:sp>
      <p:pic>
        <p:nvPicPr>
          <p:cNvPr id="1026" name="Picture 2" descr="C:\Users\Paul\AppData\Local\Temp\WLMDSS.tmp\WLM8ABA.tmp\IMG-20241031-WA002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7000"/>
                    </a14:imgEffect>
                    <a14:imgEffect>
                      <a14:saturation sat="123000"/>
                    </a14:imgEffect>
                    <a14:imgEffect>
                      <a14:brightnessContrast bright="3000"/>
                    </a14:imgEffect>
                  </a14:imgLayer>
                </a14:imgProps>
              </a:ext>
              <a:ext uri="{28A0092B-C50C-407E-A947-70E740481C1C}">
                <a14:useLocalDpi xmlns:a14="http://schemas.microsoft.com/office/drawing/2010/main" val="0"/>
              </a:ext>
            </a:extLst>
          </a:blip>
          <a:srcRect l="3" t="14870" r="12542" b="12700"/>
          <a:stretch/>
        </p:blipFill>
        <p:spPr bwMode="auto">
          <a:xfrm>
            <a:off x="3059832" y="173328"/>
            <a:ext cx="5868000" cy="64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0339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764704"/>
            <a:ext cx="2818656" cy="1728192"/>
          </a:xfrm>
        </p:spPr>
        <p:txBody>
          <a:bodyPr>
            <a:normAutofit/>
          </a:bodyPr>
          <a:lstStyle/>
          <a:p>
            <a:pPr algn="l"/>
            <a:r>
              <a:rPr lang="en-GB" dirty="0" err="1">
                <a:solidFill>
                  <a:schemeClr val="bg1"/>
                </a:solidFill>
                <a:latin typeface="Corbel" panose="020B0503020204020204" pitchFamily="34" charset="0"/>
              </a:rPr>
              <a:t>Caldicot</a:t>
            </a:r>
            <a:r>
              <a:rPr lang="en-GB" dirty="0">
                <a:solidFill>
                  <a:schemeClr val="bg1"/>
                </a:solidFill>
                <a:latin typeface="Corbel" panose="020B0503020204020204" pitchFamily="34" charset="0"/>
              </a:rPr>
              <a:t>, WALES</a:t>
            </a:r>
          </a:p>
        </p:txBody>
      </p:sp>
      <p:pic>
        <p:nvPicPr>
          <p:cNvPr id="4098" name="Picture 2" descr="C:\Users\Public\Documents\Pre-Trib Research Center\Conferences\2024\Light and Life Photos\Caldicot.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1000"/>
                    </a14:imgEffect>
                    <a14:imgEffect>
                      <a14:saturation sat="118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4139952" y="-1731351"/>
            <a:ext cx="4824536" cy="8576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4600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908720"/>
            <a:ext cx="8229600" cy="1440160"/>
          </a:xfrm>
        </p:spPr>
        <p:txBody>
          <a:bodyPr>
            <a:normAutofit/>
          </a:bodyPr>
          <a:lstStyle/>
          <a:p>
            <a:pPr algn="l"/>
            <a:r>
              <a:rPr lang="en-GB" dirty="0">
                <a:solidFill>
                  <a:schemeClr val="bg1"/>
                </a:solidFill>
                <a:latin typeface="Corbel" panose="020B0503020204020204" pitchFamily="34" charset="0"/>
              </a:rPr>
              <a:t>Wrexham,</a:t>
            </a:r>
            <a:br>
              <a:rPr lang="en-GB" dirty="0">
                <a:solidFill>
                  <a:schemeClr val="bg1"/>
                </a:solidFill>
                <a:latin typeface="Corbel" panose="020B0503020204020204" pitchFamily="34" charset="0"/>
              </a:rPr>
            </a:br>
            <a:r>
              <a:rPr lang="en-GB" dirty="0">
                <a:solidFill>
                  <a:schemeClr val="bg1"/>
                </a:solidFill>
                <a:latin typeface="Corbel" panose="020B0503020204020204" pitchFamily="34" charset="0"/>
              </a:rPr>
              <a:t>WALES</a:t>
            </a:r>
          </a:p>
        </p:txBody>
      </p:sp>
      <p:pic>
        <p:nvPicPr>
          <p:cNvPr id="9218" name="Picture 2" descr="C:\Users\Public\Documents\Pre-Trib Research Center\Conferences\2024\Light and Life Photos\Wrexham.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16000"/>
                    </a14:imgEffect>
                    <a14:imgEffect>
                      <a14:brightnessContrast bright="11000"/>
                    </a14:imgEffect>
                  </a14:imgLayer>
                </a14:imgProps>
              </a:ext>
              <a:ext uri="{28A0092B-C50C-407E-A947-70E740481C1C}">
                <a14:useLocalDpi xmlns:a14="http://schemas.microsoft.com/office/drawing/2010/main" val="0"/>
              </a:ext>
            </a:extLst>
          </a:blip>
          <a:srcRect l="2963" t="4" r="22422" b="35629"/>
          <a:stretch/>
        </p:blipFill>
        <p:spPr bwMode="auto">
          <a:xfrm>
            <a:off x="3131840" y="-1"/>
            <a:ext cx="5760000" cy="67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954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ublic\Documents\Pre-Trib Research Center\Conferences\2024\Queensferry Church Prayer &amp; Fast 2024.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6000"/>
                    </a14:imgEffect>
                    <a14:imgEffect>
                      <a14:brightnessContrast bright="10000"/>
                    </a14:imgEffect>
                  </a14:imgLayer>
                </a14:imgProps>
              </a:ext>
              <a:ext uri="{28A0092B-C50C-407E-A947-70E740481C1C}">
                <a14:useLocalDpi xmlns:a14="http://schemas.microsoft.com/office/drawing/2010/main" val="0"/>
              </a:ext>
            </a:extLst>
          </a:blip>
          <a:srcRect l="25579" t="11591" r="9144" b="177"/>
          <a:stretch/>
        </p:blipFill>
        <p:spPr bwMode="auto">
          <a:xfrm>
            <a:off x="3131840" y="332657"/>
            <a:ext cx="5852020" cy="600552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79512" y="864466"/>
            <a:ext cx="3250704" cy="15564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dirty="0" err="1">
                <a:solidFill>
                  <a:schemeClr val="bg1"/>
                </a:solidFill>
                <a:latin typeface="Corbel" panose="020B0503020204020204" pitchFamily="34" charset="0"/>
              </a:rPr>
              <a:t>Queensferry</a:t>
            </a:r>
            <a:r>
              <a:rPr lang="en-GB" sz="4000" dirty="0">
                <a:solidFill>
                  <a:schemeClr val="bg1"/>
                </a:solidFill>
                <a:latin typeface="Corbel" panose="020B0503020204020204" pitchFamily="34" charset="0"/>
              </a:rPr>
              <a:t>,</a:t>
            </a:r>
          </a:p>
          <a:p>
            <a:pPr algn="l"/>
            <a:r>
              <a:rPr lang="en-GB" sz="4000" dirty="0">
                <a:solidFill>
                  <a:schemeClr val="bg1"/>
                </a:solidFill>
                <a:latin typeface="Corbel" panose="020B0503020204020204" pitchFamily="34" charset="0"/>
              </a:rPr>
              <a:t>WALES</a:t>
            </a:r>
          </a:p>
        </p:txBody>
      </p:sp>
    </p:spTree>
    <p:extLst>
      <p:ext uri="{BB962C8B-B14F-4D97-AF65-F5344CB8AC3E}">
        <p14:creationId xmlns:p14="http://schemas.microsoft.com/office/powerpoint/2010/main" val="41607577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666530"/>
          </a:xfrm>
        </p:spPr>
        <p:txBody>
          <a:bodyPr>
            <a:normAutofit/>
          </a:bodyPr>
          <a:lstStyle/>
          <a:p>
            <a:r>
              <a:rPr lang="en-GB" dirty="0">
                <a:solidFill>
                  <a:srgbClr val="FFFF00"/>
                </a:solidFill>
                <a:latin typeface="Corbel" panose="020B0503020204020204" pitchFamily="34" charset="0"/>
              </a:rPr>
              <a:t>September 2023</a:t>
            </a:r>
            <a:r>
              <a:rPr lang="en-GB" dirty="0">
                <a:solidFill>
                  <a:schemeClr val="bg1"/>
                </a:solidFill>
                <a:latin typeface="Corbel" panose="020B0503020204020204" pitchFamily="34" charset="0"/>
              </a:rPr>
              <a:t/>
            </a:r>
            <a:br>
              <a:rPr lang="en-GB" dirty="0">
                <a:solidFill>
                  <a:schemeClr val="bg1"/>
                </a:solidFill>
                <a:latin typeface="Corbel" panose="020B0503020204020204" pitchFamily="34" charset="0"/>
              </a:rPr>
            </a:br>
            <a:r>
              <a:rPr lang="en-GB" dirty="0">
                <a:solidFill>
                  <a:schemeClr val="bg1"/>
                </a:solidFill>
                <a:latin typeface="Corbel" panose="020B0503020204020204" pitchFamily="34" charset="0"/>
              </a:rPr>
              <a:t/>
            </a:r>
            <a:br>
              <a:rPr lang="en-GB" dirty="0">
                <a:solidFill>
                  <a:schemeClr val="bg1"/>
                </a:solidFill>
                <a:latin typeface="Corbel" panose="020B0503020204020204" pitchFamily="34" charset="0"/>
              </a:rPr>
            </a:br>
            <a:r>
              <a:rPr lang="en-GB" sz="5000" dirty="0" err="1">
                <a:solidFill>
                  <a:schemeClr val="bg1"/>
                </a:solidFill>
                <a:latin typeface="Corbel" panose="020B0503020204020204" pitchFamily="34" charset="0"/>
              </a:rPr>
              <a:t>Queensferry</a:t>
            </a:r>
            <a:r>
              <a:rPr lang="en-GB" sz="5000" dirty="0">
                <a:solidFill>
                  <a:schemeClr val="bg1"/>
                </a:solidFill>
                <a:latin typeface="Corbel" panose="020B0503020204020204" pitchFamily="34" charset="0"/>
              </a:rPr>
              <a:t> Church </a:t>
            </a:r>
            <a:br>
              <a:rPr lang="en-GB" sz="5000" dirty="0">
                <a:solidFill>
                  <a:schemeClr val="bg1"/>
                </a:solidFill>
                <a:latin typeface="Corbel" panose="020B0503020204020204" pitchFamily="34" charset="0"/>
              </a:rPr>
            </a:br>
            <a:r>
              <a:rPr lang="en-GB" sz="5000" dirty="0">
                <a:solidFill>
                  <a:schemeClr val="bg1"/>
                </a:solidFill>
                <a:latin typeface="Corbel" panose="020B0503020204020204" pitchFamily="34" charset="0"/>
              </a:rPr>
              <a:t>Holocaust Tour to Poland</a:t>
            </a:r>
          </a:p>
        </p:txBody>
      </p:sp>
    </p:spTree>
    <p:extLst>
      <p:ext uri="{BB962C8B-B14F-4D97-AF65-F5344CB8AC3E}">
        <p14:creationId xmlns:p14="http://schemas.microsoft.com/office/powerpoint/2010/main" val="38211749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6626" name="Picture 2" descr="C:\Users\Paul\AppData\Local\Temp\WLMDSS.tmp\WLMF0AD.tmp\20230916_103818.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9000"/>
                    </a14:imgEffect>
                    <a14:imgEffect>
                      <a14:saturation sat="112000"/>
                    </a14:imgEffect>
                    <a14:imgEffect>
                      <a14:brightnessContrast bright="6000"/>
                    </a14:imgEffect>
                  </a14:imgLayer>
                </a14:imgProps>
              </a:ext>
              <a:ext uri="{28A0092B-C50C-407E-A947-70E740481C1C}">
                <a14:useLocalDpi xmlns:a14="http://schemas.microsoft.com/office/drawing/2010/main" val="0"/>
              </a:ext>
            </a:extLst>
          </a:blip>
          <a:srcRect/>
          <a:stretch>
            <a:fillRect/>
          </a:stretch>
        </p:blipFill>
        <p:spPr bwMode="auto">
          <a:xfrm>
            <a:off x="-972615" y="-810852"/>
            <a:ext cx="10225136" cy="7668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135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ast Stop Auschwitz: The inspiring true story of a Jewish holocaust  survivor, written from inside the camp eBook : Wind, Eddy de, Colmer,  David: Amazon.co.uk: Books"/>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0000"/>
                    </a14:imgEffect>
                    <a14:imgEffect>
                      <a14:saturation sat="120000"/>
                    </a14:imgEffect>
                    <a14:imgEffect>
                      <a14:brightnessContrast bright="-2000"/>
                    </a14:imgEffect>
                  </a14:imgLayer>
                </a14:imgProps>
              </a:ext>
              <a:ext uri="{28A0092B-C50C-407E-A947-70E740481C1C}">
                <a14:useLocalDpi xmlns:a14="http://schemas.microsoft.com/office/drawing/2010/main" val="0"/>
              </a:ext>
            </a:extLst>
          </a:blip>
          <a:srcRect l="18586" t="479" r="18502" b="1253"/>
          <a:stretch/>
        </p:blipFill>
        <p:spPr bwMode="auto">
          <a:xfrm>
            <a:off x="5076056" y="476672"/>
            <a:ext cx="3887944" cy="593847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m.media-amazon.com/images/I/61bOX9k+QUL._SL1360_.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5000"/>
                    </a14:imgEffect>
                  </a14:imgLayer>
                </a14:imgProps>
              </a:ext>
              <a:ext uri="{28A0092B-C50C-407E-A947-70E740481C1C}">
                <a14:useLocalDpi xmlns:a14="http://schemas.microsoft.com/office/drawing/2010/main" val="0"/>
              </a:ext>
            </a:extLst>
          </a:blip>
          <a:srcRect/>
          <a:stretch>
            <a:fillRect/>
          </a:stretch>
        </p:blipFill>
        <p:spPr bwMode="auto">
          <a:xfrm>
            <a:off x="323528" y="476672"/>
            <a:ext cx="3960440" cy="5938478"/>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Remembering the Roma Holocaust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1290085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ul\AppData\Local\Temp\WLMDSS.tmp\WLMAD43.tmp\IMG-20220807-WA0014.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6000"/>
                    </a14:imgEffect>
                    <a14:imgEffect>
                      <a14:brightnessContrast bright="10000"/>
                    </a14:imgEffect>
                  </a14:imgLayer>
                </a14:imgProps>
              </a:ext>
              <a:ext uri="{28A0092B-C50C-407E-A947-70E740481C1C}">
                <a14:useLocalDpi xmlns:a14="http://schemas.microsoft.com/office/drawing/2010/main" val="0"/>
              </a:ext>
            </a:extLst>
          </a:blip>
          <a:srcRect l="4359" t="22090" r="6811" b="20718"/>
          <a:stretch/>
        </p:blipFill>
        <p:spPr bwMode="auto">
          <a:xfrm>
            <a:off x="179512" y="89315"/>
            <a:ext cx="4284000" cy="65602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Paul\AppData\Local\Temp\WLMDSS.tmp\WLM3436.tmp\IMG-20230825-WA0024.jpg"/>
          <p:cNvPicPr>
            <a:picLocks noChangeAspect="1" noChangeArrowheads="1"/>
          </p:cNvPicPr>
          <p:nvPr/>
        </p:nvPicPr>
        <p:blipFill rotWithShape="1">
          <a:blip r:embed="rId4">
            <a:extLst>
              <a:ext uri="{28A0092B-C50C-407E-A947-70E740481C1C}">
                <a14:useLocalDpi xmlns:a14="http://schemas.microsoft.com/office/drawing/2010/main" val="0"/>
              </a:ext>
            </a:extLst>
          </a:blip>
          <a:srcRect l="32263" t="1375" r="1968" b="28024"/>
          <a:stretch/>
        </p:blipFill>
        <p:spPr bwMode="auto">
          <a:xfrm>
            <a:off x="4572000" y="180000"/>
            <a:ext cx="4464000" cy="64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1618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Remembering the Roma Holocaust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7" name="Picture 11" descr="Porajmos - O Holocausto Cigano – Romani Dromá - Caminhos Cigano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6000"/>
                    </a14:imgEffect>
                  </a14:imgLayer>
                </a14:imgProps>
              </a:ext>
              <a:ext uri="{28A0092B-C50C-407E-A947-70E740481C1C}">
                <a14:useLocalDpi xmlns:a14="http://schemas.microsoft.com/office/drawing/2010/main" val="0"/>
              </a:ext>
            </a:extLst>
          </a:blip>
          <a:srcRect/>
          <a:stretch>
            <a:fillRect/>
          </a:stretch>
        </p:blipFill>
        <p:spPr bwMode="auto">
          <a:xfrm>
            <a:off x="323527" y="529742"/>
            <a:ext cx="8640473" cy="50496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3528" y="5373216"/>
            <a:ext cx="8640472" cy="1325238"/>
          </a:xfrm>
          <a:solidFill>
            <a:schemeClr val="tx1"/>
          </a:solidFill>
          <a:ln>
            <a:noFill/>
          </a:ln>
        </p:spPr>
        <p:txBody>
          <a:bodyPr>
            <a:normAutofit/>
          </a:bodyPr>
          <a:lstStyle/>
          <a:p>
            <a:r>
              <a:rPr lang="en-GB" sz="6400" b="1" dirty="0">
                <a:solidFill>
                  <a:schemeClr val="bg1"/>
                </a:solidFill>
                <a:latin typeface="Tempus Sans ITC" panose="04020404030D07020202" pitchFamily="82" charset="0"/>
              </a:rPr>
              <a:t>“the Devouring”</a:t>
            </a:r>
          </a:p>
        </p:txBody>
      </p:sp>
    </p:spTree>
    <p:extLst>
      <p:ext uri="{BB962C8B-B14F-4D97-AF65-F5344CB8AC3E}">
        <p14:creationId xmlns:p14="http://schemas.microsoft.com/office/powerpoint/2010/main" val="6180950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eportation of the Roma People from Nazi Germany, 1938-1940 - Rare  Historical Photo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9000"/>
                    </a14:imgEffect>
                  </a14:imgLayer>
                </a14:imgProps>
              </a:ext>
              <a:ext uri="{28A0092B-C50C-407E-A947-70E740481C1C}">
                <a14:useLocalDpi xmlns:a14="http://schemas.microsoft.com/office/drawing/2010/main" val="0"/>
              </a:ext>
            </a:extLst>
          </a:blip>
          <a:srcRect/>
          <a:stretch>
            <a:fillRect/>
          </a:stretch>
        </p:blipFill>
        <p:spPr bwMode="auto">
          <a:xfrm>
            <a:off x="0" y="-410277"/>
            <a:ext cx="9144000" cy="747638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a:xfrm>
            <a:off x="0" y="5589240"/>
            <a:ext cx="9144000" cy="1268760"/>
          </a:xfrm>
          <a:solidFill>
            <a:schemeClr val="tx1">
              <a:lumMod val="95000"/>
              <a:lumOff val="5000"/>
              <a:alpha val="68000"/>
            </a:schemeClr>
          </a:solidFill>
        </p:spPr>
        <p:txBody>
          <a:bodyPr>
            <a:noAutofit/>
          </a:bodyPr>
          <a:lstStyle/>
          <a:p>
            <a:r>
              <a:rPr lang="en-GB" sz="2700" dirty="0">
                <a:solidFill>
                  <a:schemeClr val="bg1"/>
                </a:solidFill>
              </a:rPr>
              <a:t>Robert Ritter, head of the Racial Hygiene and Demographic Biology Research Unit of Nazi Germany’s Criminal Police, interviewing a Romani woman in 1936</a:t>
            </a:r>
          </a:p>
        </p:txBody>
      </p:sp>
    </p:spTree>
    <p:extLst>
      <p:ext uri="{BB962C8B-B14F-4D97-AF65-F5344CB8AC3E}">
        <p14:creationId xmlns:p14="http://schemas.microsoft.com/office/powerpoint/2010/main" val="35754504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5" y="5301208"/>
            <a:ext cx="8808913" cy="1143000"/>
          </a:xfrm>
        </p:spPr>
        <p:txBody>
          <a:bodyPr>
            <a:noAutofit/>
          </a:bodyPr>
          <a:lstStyle/>
          <a:p>
            <a:r>
              <a:rPr lang="en-GB" sz="3600" dirty="0" err="1">
                <a:solidFill>
                  <a:schemeClr val="bg1"/>
                </a:solidFill>
                <a:latin typeface="Corbel" panose="020B0503020204020204" pitchFamily="34" charset="0"/>
              </a:rPr>
              <a:t>Marzahn</a:t>
            </a:r>
            <a:r>
              <a:rPr lang="en-GB" sz="3600" dirty="0">
                <a:solidFill>
                  <a:schemeClr val="bg1"/>
                </a:solidFill>
                <a:latin typeface="Corbel" panose="020B0503020204020204" pitchFamily="34" charset="0"/>
              </a:rPr>
              <a:t>, Germany – first internment camp for Roma (Gypsies) in the Third Reich</a:t>
            </a:r>
            <a:r>
              <a:rPr lang="en-GB" sz="800" dirty="0">
                <a:solidFill>
                  <a:schemeClr val="bg1"/>
                </a:solidFill>
                <a:latin typeface="Corbel" panose="020B0503020204020204" pitchFamily="34" charset="0"/>
              </a:rPr>
              <a:t/>
            </a:r>
            <a:br>
              <a:rPr lang="en-GB" sz="800" dirty="0">
                <a:solidFill>
                  <a:schemeClr val="bg1"/>
                </a:solidFill>
                <a:latin typeface="Corbel" panose="020B0503020204020204" pitchFamily="34" charset="0"/>
              </a:rPr>
            </a:br>
            <a:r>
              <a:rPr lang="en-GB" sz="800" dirty="0">
                <a:solidFill>
                  <a:schemeClr val="bg1"/>
                </a:solidFill>
                <a:latin typeface="Corbel" panose="020B0503020204020204" pitchFamily="34" charset="0"/>
              </a:rPr>
              <a:t/>
            </a:r>
            <a:br>
              <a:rPr lang="en-GB" sz="800" dirty="0">
                <a:solidFill>
                  <a:schemeClr val="bg1"/>
                </a:solidFill>
                <a:latin typeface="Corbel" panose="020B0503020204020204" pitchFamily="34" charset="0"/>
              </a:rPr>
            </a:br>
            <a:r>
              <a:rPr lang="en-GB" sz="2800" dirty="0">
                <a:solidFill>
                  <a:srgbClr val="FFFF00"/>
                </a:solidFill>
                <a:latin typeface="Corbel" panose="020B0503020204020204" pitchFamily="34" charset="0"/>
              </a:rPr>
              <a:t>United States Holocaust Memorial Museum (ushmm.org)</a:t>
            </a:r>
          </a:p>
        </p:txBody>
      </p:sp>
      <p:sp>
        <p:nvSpPr>
          <p:cNvPr id="4" name="AutoShape 2" descr="Documentation on the Persecution of Roma | Holocaust Encycloped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Documentation on the Persecution of Roma | Holocaust Encyclopedi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5" name="Picture 5"/>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harpenSoften amount="20000"/>
                    </a14:imgEffect>
                  </a14:imgLayer>
                </a14:imgProps>
              </a:ext>
              <a:ext uri="{28A0092B-C50C-407E-A947-70E740481C1C}">
                <a14:useLocalDpi xmlns:a14="http://schemas.microsoft.com/office/drawing/2010/main" val="0"/>
              </a:ext>
            </a:extLst>
          </a:blip>
          <a:srcRect l="6551" t="10440" r="6062" b="18397"/>
          <a:stretch/>
        </p:blipFill>
        <p:spPr bwMode="auto">
          <a:xfrm>
            <a:off x="153255" y="195331"/>
            <a:ext cx="8811233" cy="4762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58930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040" y="260648"/>
            <a:ext cx="3995936" cy="6178698"/>
          </a:xfrm>
        </p:spPr>
        <p:txBody>
          <a:bodyPr>
            <a:normAutofit/>
          </a:bodyPr>
          <a:lstStyle/>
          <a:p>
            <a:r>
              <a:rPr lang="en-GB" dirty="0">
                <a:solidFill>
                  <a:schemeClr val="bg1"/>
                </a:solidFill>
                <a:latin typeface="Corbel" panose="020B0503020204020204" pitchFamily="34" charset="0"/>
              </a:rPr>
              <a:t>Roma (Gypsy) prisoners line up for roll call in the Dachau concentration camp. </a:t>
            </a:r>
            <a:r>
              <a:rPr lang="en-GB" sz="2000" dirty="0">
                <a:solidFill>
                  <a:schemeClr val="bg1"/>
                </a:solidFill>
                <a:latin typeface="Corbel" panose="020B0503020204020204" pitchFamily="34" charset="0"/>
              </a:rPr>
              <a:t/>
            </a:r>
            <a:br>
              <a:rPr lang="en-GB" sz="2000" dirty="0">
                <a:solidFill>
                  <a:schemeClr val="bg1"/>
                </a:solidFill>
                <a:latin typeface="Corbel" panose="020B0503020204020204" pitchFamily="34" charset="0"/>
              </a:rPr>
            </a:br>
            <a:r>
              <a:rPr lang="en-GB" sz="2000" dirty="0">
                <a:solidFill>
                  <a:schemeClr val="bg1"/>
                </a:solidFill>
                <a:latin typeface="Corbel" panose="020B0503020204020204" pitchFamily="34" charset="0"/>
              </a:rPr>
              <a:t/>
            </a:r>
            <a:br>
              <a:rPr lang="en-GB" sz="2000" dirty="0">
                <a:solidFill>
                  <a:schemeClr val="bg1"/>
                </a:solidFill>
                <a:latin typeface="Corbel" panose="020B0503020204020204" pitchFamily="34" charset="0"/>
              </a:rPr>
            </a:br>
            <a:r>
              <a:rPr lang="en-GB" sz="3400" dirty="0">
                <a:solidFill>
                  <a:schemeClr val="bg1"/>
                </a:solidFill>
                <a:latin typeface="Corbel" panose="020B0503020204020204" pitchFamily="34" charset="0"/>
              </a:rPr>
              <a:t>Germany (June 1938)</a:t>
            </a:r>
          </a:p>
        </p:txBody>
      </p:sp>
      <p:sp>
        <p:nvSpPr>
          <p:cNvPr id="4" name="AutoShape 2" descr="https://encyclopedia.ushmm.org/images/large/452c0506-dce5-4d08-a7c6-884c8dfb60a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339"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935" r="-482"/>
          <a:stretch/>
        </p:blipFill>
        <p:spPr bwMode="auto">
          <a:xfrm>
            <a:off x="458352" y="0"/>
            <a:ext cx="4320424" cy="6903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32536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7000"/>
                    </a14:imgEffect>
                  </a14:imgLayer>
                </a14:imgProps>
              </a:ext>
              <a:ext uri="{28A0092B-C50C-407E-A947-70E740481C1C}">
                <a14:useLocalDpi xmlns:a14="http://schemas.microsoft.com/office/drawing/2010/main" val="0"/>
              </a:ext>
            </a:extLst>
          </a:blip>
          <a:srcRect l="18733" t="13775" r="20117" b="9948"/>
          <a:stretch/>
        </p:blipFill>
        <p:spPr bwMode="auto">
          <a:xfrm>
            <a:off x="1" y="6874"/>
            <a:ext cx="9204500" cy="6851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91006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14" y="5373216"/>
            <a:ext cx="8808913" cy="1296144"/>
          </a:xfrm>
        </p:spPr>
        <p:txBody>
          <a:bodyPr>
            <a:noAutofit/>
          </a:bodyPr>
          <a:lstStyle/>
          <a:p>
            <a:r>
              <a:rPr lang="en-GB" sz="3400" dirty="0">
                <a:solidFill>
                  <a:schemeClr val="bg1"/>
                </a:solidFill>
                <a:latin typeface="Corbel" panose="020B0503020204020204" pitchFamily="34" charset="0"/>
              </a:rPr>
              <a:t>Austrian police round up Gypsy families from Vienna for deportation to Poland, 1939</a:t>
            </a:r>
          </a:p>
        </p:txBody>
      </p:sp>
      <p:sp>
        <p:nvSpPr>
          <p:cNvPr id="4" name="AutoShape 2" descr="https://encyclopedia.ushmm.org/images/large/da654df9-ff15-4904-928b-ce80827d6fc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315"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383" t="18094" r="-458" b="-164"/>
          <a:stretch/>
        </p:blipFill>
        <p:spPr bwMode="auto">
          <a:xfrm>
            <a:off x="155575" y="160338"/>
            <a:ext cx="8880921" cy="50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81092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Genocide of European Roma (Gypsies), 1939–1945 | Holocaust Encycloped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9" descr="https://encyclopedia.ushmm.org/images/large/6389a16e-f794-4a4a-812f-5de685403f29.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274" name="Picture 10"/>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415"/>
          <a:stretch/>
        </p:blipFill>
        <p:spPr bwMode="auto">
          <a:xfrm>
            <a:off x="479166" y="160338"/>
            <a:ext cx="8172841" cy="553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155575" y="5877272"/>
            <a:ext cx="8808913" cy="8549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300" dirty="0">
                <a:solidFill>
                  <a:schemeClr val="bg1"/>
                </a:solidFill>
                <a:latin typeface="Corbel" panose="020B0503020204020204" pitchFamily="34" charset="0"/>
              </a:rPr>
              <a:t>Deportation of Serbs and Roma (Gypsies) to Croatian concentration camps, July 1942</a:t>
            </a:r>
            <a:endParaRPr lang="en-GB" sz="3300" dirty="0">
              <a:solidFill>
                <a:srgbClr val="FFFF00"/>
              </a:solidFill>
              <a:latin typeface="Corbel" panose="020B0503020204020204" pitchFamily="34" charset="0"/>
            </a:endParaRPr>
          </a:p>
        </p:txBody>
      </p:sp>
    </p:spTree>
    <p:extLst>
      <p:ext uri="{BB962C8B-B14F-4D97-AF65-F5344CB8AC3E}">
        <p14:creationId xmlns:p14="http://schemas.microsoft.com/office/powerpoint/2010/main" val="11405629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AutoShape 2" descr="The Persecution of the Romani by the Nazis - JSTOR Dail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7" name="Picture 3"/>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harpenSoften amount="13000"/>
                    </a14:imgEffect>
                    <a14:imgEffect>
                      <a14:brightnessContrast bright="3000"/>
                    </a14:imgEffect>
                  </a14:imgLayer>
                </a14:imgProps>
              </a:ext>
              <a:ext uri="{28A0092B-C50C-407E-A947-70E740481C1C}">
                <a14:useLocalDpi xmlns:a14="http://schemas.microsoft.com/office/drawing/2010/main" val="0"/>
              </a:ext>
            </a:extLst>
          </a:blip>
          <a:srcRect b="4986"/>
          <a:stretch/>
        </p:blipFill>
        <p:spPr bwMode="auto">
          <a:xfrm>
            <a:off x="107504" y="7937"/>
            <a:ext cx="9036496" cy="57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440694" y="571500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dirty="0">
                <a:solidFill>
                  <a:schemeClr val="bg1"/>
                </a:solidFill>
                <a:latin typeface="Corbel" panose="020B0503020204020204" pitchFamily="34" charset="0"/>
              </a:rPr>
              <a:t>Persecution of Gypsies by Yugoslavian Soldiers </a:t>
            </a:r>
            <a:r>
              <a:rPr lang="en-GB" sz="2700" dirty="0">
                <a:solidFill>
                  <a:schemeClr val="bg1"/>
                </a:solidFill>
                <a:latin typeface="Corbel" panose="020B0503020204020204" pitchFamily="34" charset="0"/>
              </a:rPr>
              <a:t>https://daily.jstor.org/roma/</a:t>
            </a:r>
          </a:p>
        </p:txBody>
      </p:sp>
    </p:spTree>
    <p:extLst>
      <p:ext uri="{BB962C8B-B14F-4D97-AF65-F5344CB8AC3E}">
        <p14:creationId xmlns:p14="http://schemas.microsoft.com/office/powerpoint/2010/main" val="41522939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589240"/>
            <a:ext cx="8229600" cy="1143000"/>
          </a:xfrm>
        </p:spPr>
        <p:txBody>
          <a:bodyPr>
            <a:noAutofit/>
          </a:bodyPr>
          <a:lstStyle/>
          <a:p>
            <a:r>
              <a:rPr lang="en-GB" sz="3300" dirty="0">
                <a:solidFill>
                  <a:schemeClr val="bg1"/>
                </a:solidFill>
                <a:latin typeface="Corbel" panose="020B0503020204020204" pitchFamily="34" charset="0"/>
              </a:rPr>
              <a:t>Gypsy women inspected at </a:t>
            </a:r>
            <a:r>
              <a:rPr lang="en-GB" sz="3300" dirty="0" err="1">
                <a:solidFill>
                  <a:schemeClr val="bg1"/>
                </a:solidFill>
                <a:latin typeface="Corbel" panose="020B0503020204020204" pitchFamily="34" charset="0"/>
              </a:rPr>
              <a:t>Ravensbrück</a:t>
            </a:r>
            <a:r>
              <a:rPr lang="en-GB" sz="3300" dirty="0">
                <a:solidFill>
                  <a:schemeClr val="bg1"/>
                </a:solidFill>
                <a:latin typeface="Corbel" panose="020B0503020204020204" pitchFamily="34" charset="0"/>
              </a:rPr>
              <a:t> concentration camp, Germany</a:t>
            </a: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16632"/>
            <a:ext cx="7560840" cy="547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04604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Romani (Gypsy) survivors in a barracks of the Bergen-Belsen concentration camp during liber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5" name="Picture 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1000"/>
                    </a14:imgEffect>
                    <a14:imgEffect>
                      <a14:brightnessContrast bright="6000"/>
                    </a14:imgEffect>
                  </a14:imgLayer>
                </a14:imgProps>
              </a:ext>
              <a:ext uri="{28A0092B-C50C-407E-A947-70E740481C1C}">
                <a14:useLocalDpi xmlns:a14="http://schemas.microsoft.com/office/drawing/2010/main" val="0"/>
              </a:ext>
            </a:extLst>
          </a:blip>
          <a:srcRect/>
          <a:stretch>
            <a:fillRect/>
          </a:stretch>
        </p:blipFill>
        <p:spPr bwMode="auto">
          <a:xfrm>
            <a:off x="880261" y="253321"/>
            <a:ext cx="7287532" cy="572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1" y="5949280"/>
            <a:ext cx="9144000"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100" dirty="0">
                <a:solidFill>
                  <a:schemeClr val="bg1"/>
                </a:solidFill>
                <a:latin typeface="Corbel" panose="020B0503020204020204" pitchFamily="34" charset="0"/>
              </a:rPr>
              <a:t>Surviving Gypsy women at Bergen-Belsen (April 1945)</a:t>
            </a:r>
          </a:p>
        </p:txBody>
      </p:sp>
    </p:spTree>
    <p:extLst>
      <p:ext uri="{BB962C8B-B14F-4D97-AF65-F5344CB8AC3E}">
        <p14:creationId xmlns:p14="http://schemas.microsoft.com/office/powerpoint/2010/main" val="36258951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1266" name="Picture 2" descr="C:\Users\Public\Documents\Light and Life Missions\Queensferry Mission 2023\Overhead photo.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3000"/>
                    </a14:imgEffect>
                    <a14:imgEffect>
                      <a14:saturation sat="131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0" y="2857"/>
            <a:ext cx="9144000" cy="685228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223" y="260648"/>
            <a:ext cx="3280079" cy="14819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err="1">
                <a:solidFill>
                  <a:schemeClr val="bg1"/>
                </a:solidFill>
                <a:effectLst>
                  <a:glow rad="228600">
                    <a:schemeClr val="accent1">
                      <a:satMod val="175000"/>
                      <a:alpha val="40000"/>
                    </a:schemeClr>
                  </a:glow>
                </a:effectLst>
                <a:latin typeface="Corbel" panose="020B0503020204020204" pitchFamily="34" charset="0"/>
              </a:rPr>
              <a:t>Queensferry</a:t>
            </a:r>
            <a:r>
              <a:rPr lang="en-GB" dirty="0">
                <a:solidFill>
                  <a:schemeClr val="bg1"/>
                </a:solidFill>
                <a:effectLst>
                  <a:glow rad="228600">
                    <a:schemeClr val="accent1">
                      <a:satMod val="175000"/>
                      <a:alpha val="40000"/>
                    </a:schemeClr>
                  </a:glow>
                </a:effectLst>
                <a:latin typeface="Corbel" panose="020B0503020204020204" pitchFamily="34" charset="0"/>
              </a:rPr>
              <a:t> Mission 2023</a:t>
            </a:r>
          </a:p>
        </p:txBody>
      </p:sp>
    </p:spTree>
    <p:extLst>
      <p:ext uri="{BB962C8B-B14F-4D97-AF65-F5344CB8AC3E}">
        <p14:creationId xmlns:p14="http://schemas.microsoft.com/office/powerpoint/2010/main" val="28531020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olocaust: The 'Devouring' of the Czech Roma | Téma | Lidovky.cz"/>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9000"/>
                    </a14:imgEffect>
                  </a14:imgLayer>
                </a14:imgProps>
              </a:ext>
              <a:ext uri="{28A0092B-C50C-407E-A947-70E740481C1C}">
                <a14:useLocalDpi xmlns:a14="http://schemas.microsoft.com/office/drawing/2010/main" val="0"/>
              </a:ext>
            </a:extLst>
          </a:blip>
          <a:srcRect t="5170" b="-5170"/>
          <a:stretch/>
        </p:blipFill>
        <p:spPr bwMode="auto">
          <a:xfrm>
            <a:off x="827584" y="168350"/>
            <a:ext cx="7508304" cy="347667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oma Holocaust: Amid rising hate, 'forgotten' victims remembered | Roma |  Al Jazeera"/>
          <p:cNvPicPr>
            <a:picLocks noChangeAspect="1" noChangeArrowheads="1"/>
          </p:cNvPicPr>
          <p:nvPr/>
        </p:nvPicPr>
        <p:blipFill rotWithShape="1">
          <a:blip r:embed="rId4">
            <a:extLst>
              <a:ext uri="{28A0092B-C50C-407E-A947-70E740481C1C}">
                <a14:useLocalDpi xmlns:a14="http://schemas.microsoft.com/office/drawing/2010/main" val="0"/>
              </a:ext>
            </a:extLst>
          </a:blip>
          <a:srcRect l="4524" t="19938" r="2658" b="14810"/>
          <a:stretch/>
        </p:blipFill>
        <p:spPr bwMode="auto">
          <a:xfrm>
            <a:off x="909167" y="3863322"/>
            <a:ext cx="7345138" cy="290467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3626" y="3284984"/>
            <a:ext cx="8928992" cy="578338"/>
          </a:xfrm>
        </p:spPr>
        <p:txBody>
          <a:bodyPr>
            <a:normAutofit/>
          </a:bodyPr>
          <a:lstStyle/>
          <a:p>
            <a:r>
              <a:rPr lang="en-GB" sz="2700" dirty="0">
                <a:solidFill>
                  <a:schemeClr val="bg1"/>
                </a:solidFill>
              </a:rPr>
              <a:t>www.roma-sinti-holocaust-memorial-day.eu/history/children/</a:t>
            </a:r>
          </a:p>
        </p:txBody>
      </p:sp>
    </p:spTree>
    <p:extLst>
      <p:ext uri="{BB962C8B-B14F-4D97-AF65-F5344CB8AC3E}">
        <p14:creationId xmlns:p14="http://schemas.microsoft.com/office/powerpoint/2010/main" val="21727285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he Roma Holocaust | Travellers Times"/>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6000"/>
                    </a14:imgEffect>
                  </a14:imgLayer>
                </a14:imgProps>
              </a:ext>
              <a:ext uri="{28A0092B-C50C-407E-A947-70E740481C1C}">
                <a14:useLocalDpi xmlns:a14="http://schemas.microsoft.com/office/drawing/2010/main" val="0"/>
              </a:ext>
            </a:extLst>
          </a:blip>
          <a:srcRect l="5672" t="2846" r="3499" b="7184"/>
          <a:stretch/>
        </p:blipFill>
        <p:spPr bwMode="auto">
          <a:xfrm>
            <a:off x="395536" y="252000"/>
            <a:ext cx="8160448" cy="569114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47268" y="5943147"/>
            <a:ext cx="8856984" cy="792088"/>
          </a:xfrm>
        </p:spPr>
        <p:txBody>
          <a:bodyPr>
            <a:normAutofit/>
          </a:bodyPr>
          <a:lstStyle/>
          <a:p>
            <a:r>
              <a:rPr lang="en-GB" sz="2700" dirty="0">
                <a:solidFill>
                  <a:schemeClr val="bg1"/>
                </a:solidFill>
              </a:rPr>
              <a:t>www.travellerstimes.org.uk/news/2014/11/roma-holocaust</a:t>
            </a:r>
          </a:p>
        </p:txBody>
      </p:sp>
    </p:spTree>
    <p:extLst>
      <p:ext uri="{BB962C8B-B14F-4D97-AF65-F5344CB8AC3E}">
        <p14:creationId xmlns:p14="http://schemas.microsoft.com/office/powerpoint/2010/main" val="37641870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Yugoslavian Gs 2 001 (662px * 1000px)"/>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7000"/>
                    </a14:imgEffect>
                  </a14:imgLayer>
                </a14:imgProps>
              </a:ext>
              <a:ext uri="{28A0092B-C50C-407E-A947-70E740481C1C}">
                <a14:useLocalDpi xmlns:a14="http://schemas.microsoft.com/office/drawing/2010/main" val="0"/>
              </a:ext>
            </a:extLst>
          </a:blip>
          <a:srcRect l="3969" t="19542" r="5545" b="19435"/>
          <a:stretch/>
        </p:blipFill>
        <p:spPr bwMode="auto">
          <a:xfrm>
            <a:off x="1115616" y="-105051"/>
            <a:ext cx="6835333" cy="6963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8187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ypsy Holocaust eastern europe nazi"/>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9000"/>
                    </a14:imgEffect>
                  </a14:imgLayer>
                </a14:imgProps>
              </a:ext>
              <a:ext uri="{28A0092B-C50C-407E-A947-70E740481C1C}">
                <a14:useLocalDpi xmlns:a14="http://schemas.microsoft.com/office/drawing/2010/main" val="0"/>
              </a:ext>
            </a:extLst>
          </a:blip>
          <a:srcRect l="5792" t="5700" r="6323" b="7460"/>
          <a:stretch/>
        </p:blipFill>
        <p:spPr bwMode="auto">
          <a:xfrm>
            <a:off x="1115616" y="-13849"/>
            <a:ext cx="6984776" cy="685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0489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ttela Steinbach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45" y="0"/>
            <a:ext cx="972478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745420" y="1772816"/>
            <a:ext cx="4427984" cy="5085184"/>
          </a:xfrm>
        </p:spPr>
        <p:txBody>
          <a:bodyPr>
            <a:normAutofit/>
          </a:bodyPr>
          <a:lstStyle/>
          <a:p>
            <a:r>
              <a:rPr lang="en-GB" sz="4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rbel" panose="020B0503020204020204" pitchFamily="34" charset="0"/>
              </a:rPr>
              <a:t>“the girl with the headdress”</a:t>
            </a:r>
            <a:r>
              <a:rPr lang="en-GB" sz="3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rbel" panose="020B0503020204020204" pitchFamily="34" charset="0"/>
              </a:rPr>
              <a:t/>
            </a:r>
            <a:br>
              <a:rPr lang="en-GB" sz="3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rbel" panose="020B0503020204020204" pitchFamily="34" charset="0"/>
              </a:rPr>
            </a:br>
            <a:r>
              <a:rPr lang="en-GB" sz="3800" dirty="0">
                <a:solidFill>
                  <a:schemeClr val="bg1"/>
                </a:solidFill>
                <a:latin typeface="Corbel" panose="020B0503020204020204" pitchFamily="34" charset="0"/>
              </a:rPr>
              <a:t/>
            </a:r>
            <a:br>
              <a:rPr lang="en-GB" sz="3800" dirty="0">
                <a:solidFill>
                  <a:schemeClr val="bg1"/>
                </a:solidFill>
                <a:latin typeface="Corbel" panose="020B0503020204020204" pitchFamily="34" charset="0"/>
              </a:rPr>
            </a:br>
            <a:r>
              <a:rPr lang="en-GB" sz="3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rbel" panose="020B0503020204020204" pitchFamily="34" charset="0"/>
              </a:rPr>
              <a:t>Anna Maria (</a:t>
            </a:r>
            <a:r>
              <a:rPr lang="en-GB" sz="3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rbel" panose="020B0503020204020204" pitchFamily="34" charset="0"/>
              </a:rPr>
              <a:t>Settela</a:t>
            </a:r>
            <a:r>
              <a:rPr lang="en-GB" sz="3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rbel" panose="020B0503020204020204" pitchFamily="34" charset="0"/>
              </a:rPr>
              <a:t>) Steinbach, aged 9</a:t>
            </a:r>
            <a:br>
              <a:rPr lang="en-GB" sz="3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rbel" panose="020B0503020204020204" pitchFamily="34" charset="0"/>
              </a:rPr>
            </a:br>
            <a:r>
              <a:rPr lang="en-GB" sz="3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rbel" panose="020B0503020204020204" pitchFamily="34" charset="0"/>
              </a:rPr>
              <a:t/>
            </a:r>
            <a:br>
              <a:rPr lang="en-GB" sz="3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rbel" panose="020B0503020204020204" pitchFamily="34" charset="0"/>
              </a:rPr>
            </a:br>
            <a:endParaRPr lang="en-GB" sz="3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anose="020B0503020204020204" pitchFamily="34" charset="0"/>
            </a:endParaRPr>
          </a:p>
        </p:txBody>
      </p:sp>
    </p:spTree>
    <p:extLst>
      <p:ext uri="{BB962C8B-B14F-4D97-AF65-F5344CB8AC3E}">
        <p14:creationId xmlns:p14="http://schemas.microsoft.com/office/powerpoint/2010/main" val="8674629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4578" name="Picture 2" descr="C:\Users\Paul\AppData\Local\Temp\WLMDSS.tmp\WLMC81.tmp\20230917_134620.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5858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7650" name="Picture 2" descr="C:\Users\Paul\AppData\Local\Temp\WLMDSS.tmp\WLM59FD.tmp\20230917_151624.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1170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8490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195" y="116632"/>
            <a:ext cx="8229600" cy="2050546"/>
          </a:xfrm>
        </p:spPr>
        <p:txBody>
          <a:bodyPr>
            <a:normAutofit lnSpcReduction="10000"/>
          </a:bodyPr>
          <a:lstStyle/>
          <a:p>
            <a:pPr marL="0" indent="0" algn="ctr">
              <a:buNone/>
            </a:pPr>
            <a:r>
              <a:rPr lang="en-GB" sz="7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panose="020B0503020204020204" pitchFamily="34" charset="0"/>
              </a:rPr>
              <a:t>Manchester</a:t>
            </a:r>
          </a:p>
          <a:p>
            <a:pPr marL="0" indent="0" algn="ctr">
              <a:buNone/>
            </a:pPr>
            <a:r>
              <a:rPr lang="en-GB" sz="4600" dirty="0">
                <a:solidFill>
                  <a:schemeClr val="bg1"/>
                </a:solidFill>
                <a:latin typeface="Corbel" panose="020B0503020204020204" pitchFamily="34" charset="0"/>
              </a:rPr>
              <a:t>November 23, 2024</a:t>
            </a:r>
          </a:p>
        </p:txBody>
      </p:sp>
      <p:pic>
        <p:nvPicPr>
          <p:cNvPr id="3074" name="Picture 2" descr="Police issue statement over claims traveller children turned away from  Manchester Christmas market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683568" y="2311194"/>
            <a:ext cx="7704855" cy="4334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8881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5000"/>
                    </a14:imgEffect>
                  </a14:imgLayer>
                </a14:imgProps>
              </a:ext>
              <a:ext uri="{28A0092B-C50C-407E-A947-70E740481C1C}">
                <a14:useLocalDpi xmlns:a14="http://schemas.microsoft.com/office/drawing/2010/main" val="0"/>
              </a:ext>
            </a:extLst>
          </a:blip>
          <a:srcRect l="14386" t="13775" r="39957" b="6503"/>
          <a:stretch/>
        </p:blipFill>
        <p:spPr bwMode="auto">
          <a:xfrm>
            <a:off x="1027561" y="1"/>
            <a:ext cx="6985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75050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all Mural blue sky with sun and beautiful clouds - PIXERS.UK"/>
          <p:cNvPicPr>
            <a:picLocks noChangeAspect="1" noChangeArrowheads="1"/>
          </p:cNvPicPr>
          <p:nvPr/>
        </p:nvPicPr>
        <p:blipFill rotWithShape="1">
          <a:blip r:embed="rId2">
            <a:extLst>
              <a:ext uri="{28A0092B-C50C-407E-A947-70E740481C1C}">
                <a14:useLocalDpi xmlns:a14="http://schemas.microsoft.com/office/drawing/2010/main" val="0"/>
              </a:ext>
            </a:extLst>
          </a:blip>
          <a:srcRect b="7703"/>
          <a:stretch/>
        </p:blipFill>
        <p:spPr bwMode="auto">
          <a:xfrm>
            <a:off x="0" y="0"/>
            <a:ext cx="9162434" cy="687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6417" y="1700808"/>
            <a:ext cx="8229600" cy="1584176"/>
          </a:xfrm>
        </p:spPr>
        <p:txBody>
          <a:bodyPr>
            <a:noAutofit/>
          </a:bodyPr>
          <a:lstStyle/>
          <a:p>
            <a:r>
              <a:rPr lang="en-GB" sz="9000" dirty="0">
                <a:ln w="18415" cmpd="sng">
                  <a:solidFill>
                    <a:srgbClr val="FFFFFF"/>
                  </a:solidFill>
                  <a:prstDash val="solid"/>
                </a:ln>
                <a:solidFill>
                  <a:srgbClr val="FFFFFF"/>
                </a:solidFill>
                <a:effectLst>
                  <a:glow rad="228600">
                    <a:schemeClr val="accent1">
                      <a:satMod val="175000"/>
                      <a:alpha val="40000"/>
                    </a:schemeClr>
                  </a:glow>
                  <a:outerShdw blurRad="63500" dir="3600000" algn="tl" rotWithShape="0">
                    <a:srgbClr val="000000">
                      <a:alpha val="70000"/>
                    </a:srgbClr>
                  </a:outerShdw>
                </a:effectLst>
                <a:latin typeface="Corbel" panose="020B0503020204020204" pitchFamily="34" charset="0"/>
              </a:rPr>
              <a:t>Rapture Truth</a:t>
            </a:r>
          </a:p>
        </p:txBody>
      </p:sp>
      <p:sp>
        <p:nvSpPr>
          <p:cNvPr id="3" name="Content Placeholder 2"/>
          <p:cNvSpPr>
            <a:spLocks noGrp="1"/>
          </p:cNvSpPr>
          <p:nvPr>
            <p:ph idx="1"/>
          </p:nvPr>
        </p:nvSpPr>
        <p:spPr>
          <a:xfrm>
            <a:off x="251520" y="3284984"/>
            <a:ext cx="8640960" cy="2841179"/>
          </a:xfrm>
        </p:spPr>
        <p:txBody>
          <a:bodyPr>
            <a:normAutofit/>
          </a:bodyPr>
          <a:lstStyle/>
          <a:p>
            <a:pPr marL="0" indent="0" algn="ctr">
              <a:buNone/>
            </a:pPr>
            <a:r>
              <a:rPr lang="en-GB" sz="7200" b="1" dirty="0">
                <a:ln w="12700">
                  <a:solidFill>
                    <a:schemeClr val="tx2">
                      <a:satMod val="155000"/>
                    </a:schemeClr>
                  </a:solidFill>
                  <a:prstDash val="solid"/>
                </a:ln>
                <a:solidFill>
                  <a:schemeClr val="bg2">
                    <a:tint val="85000"/>
                    <a:satMod val="155000"/>
                  </a:schemeClr>
                </a:solidFill>
                <a:effectLst>
                  <a:glow rad="139700">
                    <a:schemeClr val="accent2">
                      <a:satMod val="175000"/>
                      <a:alpha val="40000"/>
                    </a:schemeClr>
                  </a:glow>
                  <a:outerShdw blurRad="41275" dist="20320" dir="1800000" algn="tl" rotWithShape="0">
                    <a:srgbClr val="000000">
                      <a:alpha val="40000"/>
                    </a:srgbClr>
                  </a:outerShdw>
                </a:effectLst>
                <a:latin typeface="Corbel" panose="020B0503020204020204" pitchFamily="34" charset="0"/>
              </a:rPr>
              <a:t>Beautiful </a:t>
            </a:r>
            <a:r>
              <a:rPr lang="en-GB" sz="5600" dirty="0">
                <a:ln w="12700">
                  <a:solidFill>
                    <a:schemeClr val="tx2">
                      <a:satMod val="155000"/>
                    </a:schemeClr>
                  </a:solidFill>
                  <a:prstDash val="solid"/>
                </a:ln>
                <a:solidFill>
                  <a:schemeClr val="bg2">
                    <a:tint val="85000"/>
                    <a:satMod val="155000"/>
                  </a:schemeClr>
                </a:solidFill>
                <a:effectLst>
                  <a:glow rad="139700">
                    <a:schemeClr val="accent2">
                      <a:satMod val="175000"/>
                      <a:alpha val="40000"/>
                    </a:schemeClr>
                  </a:glow>
                  <a:outerShdw blurRad="41275" dist="20320" dir="1800000" algn="tl" rotWithShape="0">
                    <a:srgbClr val="000000">
                      <a:alpha val="40000"/>
                    </a:srgbClr>
                  </a:outerShdw>
                </a:effectLst>
                <a:latin typeface="Corbel" panose="020B0503020204020204" pitchFamily="34" charset="0"/>
              </a:rPr>
              <a:t>&amp;</a:t>
            </a:r>
            <a:r>
              <a:rPr lang="en-GB" sz="7200" b="1" dirty="0">
                <a:ln w="12700">
                  <a:solidFill>
                    <a:schemeClr val="tx2">
                      <a:satMod val="155000"/>
                    </a:schemeClr>
                  </a:solidFill>
                  <a:prstDash val="solid"/>
                </a:ln>
                <a:solidFill>
                  <a:schemeClr val="bg2">
                    <a:tint val="85000"/>
                    <a:satMod val="155000"/>
                  </a:schemeClr>
                </a:solidFill>
                <a:effectLst>
                  <a:glow rad="139700">
                    <a:schemeClr val="accent2">
                      <a:satMod val="175000"/>
                      <a:alpha val="40000"/>
                    </a:schemeClr>
                  </a:glow>
                  <a:outerShdw blurRad="41275" dist="20320" dir="1800000" algn="tl" rotWithShape="0">
                    <a:srgbClr val="000000">
                      <a:alpha val="40000"/>
                    </a:srgbClr>
                  </a:outerShdw>
                </a:effectLst>
                <a:latin typeface="Corbel" panose="020B0503020204020204" pitchFamily="34" charset="0"/>
              </a:rPr>
              <a:t> Simple</a:t>
            </a:r>
          </a:p>
        </p:txBody>
      </p:sp>
    </p:spTree>
    <p:extLst>
      <p:ext uri="{BB962C8B-B14F-4D97-AF65-F5344CB8AC3E}">
        <p14:creationId xmlns:p14="http://schemas.microsoft.com/office/powerpoint/2010/main" val="17848819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2050" name="Picture 2" descr="C:\Users\Paul\Downloads\Skegness 2024 (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3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191031" y="364704"/>
            <a:ext cx="4932040" cy="92697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a:solidFill>
                  <a:schemeClr val="bg1"/>
                </a:solidFill>
                <a:effectLst>
                  <a:glow rad="228600">
                    <a:schemeClr val="accent4">
                      <a:satMod val="175000"/>
                      <a:alpha val="40000"/>
                    </a:schemeClr>
                  </a:glow>
                </a:effectLst>
                <a:latin typeface="Corbel" panose="020B0503020204020204" pitchFamily="34" charset="0"/>
              </a:rPr>
              <a:t>Men’s Seminar 2024</a:t>
            </a:r>
          </a:p>
        </p:txBody>
      </p:sp>
    </p:spTree>
    <p:extLst>
      <p:ext uri="{BB962C8B-B14F-4D97-AF65-F5344CB8AC3E}">
        <p14:creationId xmlns:p14="http://schemas.microsoft.com/office/powerpoint/2010/main" val="22389517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04664"/>
            <a:ext cx="8363272" cy="5721499"/>
          </a:xfrm>
        </p:spPr>
        <p:txBody>
          <a:bodyPr/>
          <a:lstStyle/>
          <a:p>
            <a:pPr marL="0" indent="0" algn="ctr">
              <a:buNone/>
            </a:pPr>
            <a:r>
              <a:rPr lang="en-GB" sz="4400" dirty="0">
                <a:solidFill>
                  <a:schemeClr val="bg1"/>
                </a:solidFill>
                <a:latin typeface="Corbel" panose="020B0503020204020204" pitchFamily="34" charset="0"/>
              </a:rPr>
              <a:t>“In principle the Gypsies don’t discuss what the Bible says. They just take God at His own word!” </a:t>
            </a:r>
          </a:p>
          <a:p>
            <a:pPr marL="0" indent="0" algn="r">
              <a:buNone/>
            </a:pPr>
            <a:endParaRPr lang="en-GB" sz="1600" dirty="0">
              <a:solidFill>
                <a:schemeClr val="bg1"/>
              </a:solidFill>
              <a:latin typeface="Corbel" panose="020B0503020204020204" pitchFamily="34" charset="0"/>
            </a:endParaRPr>
          </a:p>
          <a:p>
            <a:pPr marL="0" indent="0" algn="r">
              <a:buNone/>
            </a:pPr>
            <a:r>
              <a:rPr lang="en-GB" sz="3400" dirty="0">
                <a:solidFill>
                  <a:srgbClr val="FFFF00"/>
                </a:solidFill>
                <a:latin typeface="Corbel" panose="020B0503020204020204" pitchFamily="34" charset="0"/>
              </a:rPr>
              <a:t>Clément Le </a:t>
            </a:r>
            <a:r>
              <a:rPr lang="en-GB" sz="3400" dirty="0" err="1">
                <a:solidFill>
                  <a:srgbClr val="FFFF00"/>
                </a:solidFill>
                <a:latin typeface="Corbel" panose="020B0503020204020204" pitchFamily="34" charset="0"/>
              </a:rPr>
              <a:t>Cossec</a:t>
            </a:r>
            <a:endParaRPr lang="en-GB" sz="3400" dirty="0">
              <a:solidFill>
                <a:srgbClr val="FFFF00"/>
              </a:solidFill>
              <a:latin typeface="Corbel" panose="020B0503020204020204" pitchFamily="34" charset="0"/>
            </a:endParaRPr>
          </a:p>
          <a:p>
            <a:pPr marL="0" indent="0">
              <a:buNone/>
            </a:pPr>
            <a:endParaRPr lang="en-GB" dirty="0"/>
          </a:p>
        </p:txBody>
      </p:sp>
      <p:pic>
        <p:nvPicPr>
          <p:cNvPr id="2050" name="Picture 2" descr="Hommage au Pasteur Clément Le Cossec - Vie et Lumière El Shaddaï"/>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4000"/>
                    </a14:imgEffect>
                  </a14:imgLayer>
                </a14:imgProps>
              </a:ext>
              <a:ext uri="{28A0092B-C50C-407E-A947-70E740481C1C}">
                <a14:useLocalDpi xmlns:a14="http://schemas.microsoft.com/office/drawing/2010/main" val="0"/>
              </a:ext>
            </a:extLst>
          </a:blip>
          <a:srcRect l="13383" t="4760" r="-12" b="4978"/>
          <a:stretch/>
        </p:blipFill>
        <p:spPr bwMode="auto">
          <a:xfrm>
            <a:off x="1476000" y="2681408"/>
            <a:ext cx="2663952" cy="3956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2231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No photo description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76"/>
            <a:ext cx="9228450" cy="6857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8185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57200" y="5373216"/>
            <a:ext cx="8229600" cy="1368152"/>
          </a:xfrm>
        </p:spPr>
        <p:txBody>
          <a:bodyPr>
            <a:normAutofit lnSpcReduction="10000"/>
          </a:bodyPr>
          <a:lstStyle/>
          <a:p>
            <a:pPr marL="0" indent="0" algn="ctr">
              <a:buNone/>
            </a:pPr>
            <a:r>
              <a:rPr lang="en-GB" sz="4400" b="1" dirty="0">
                <a:solidFill>
                  <a:schemeClr val="bg1"/>
                </a:solidFill>
                <a:latin typeface="Corbel" panose="020B0503020204020204" pitchFamily="34" charset="0"/>
              </a:rPr>
              <a:t>Light &amp; Life Bible College</a:t>
            </a:r>
          </a:p>
          <a:p>
            <a:pPr marL="0" indent="0" algn="ctr">
              <a:buNone/>
            </a:pPr>
            <a:r>
              <a:rPr lang="en-GB" sz="3600" dirty="0" err="1">
                <a:solidFill>
                  <a:schemeClr val="bg1"/>
                </a:solidFill>
                <a:latin typeface="Corbel" panose="020B0503020204020204" pitchFamily="34" charset="0"/>
              </a:rPr>
              <a:t>Pentrenant</a:t>
            </a:r>
            <a:r>
              <a:rPr lang="en-GB" sz="3600" dirty="0">
                <a:solidFill>
                  <a:schemeClr val="bg1"/>
                </a:solidFill>
                <a:latin typeface="Corbel" panose="020B0503020204020204" pitchFamily="34" charset="0"/>
              </a:rPr>
              <a:t> Hall, Wales</a:t>
            </a:r>
          </a:p>
        </p:txBody>
      </p:sp>
      <p:pic>
        <p:nvPicPr>
          <p:cNvPr id="5122" name="Picture 2" descr="C:\Users\Paul\AppData\Local\Temp\WLMDSS.tmp\WLMD78C.tmp\IMG-20231015-WA0016.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2000"/>
                    </a14:imgEffect>
                    <a14:imgEffect>
                      <a14:saturation sat="126000"/>
                    </a14:imgEffect>
                    <a14:imgEffect>
                      <a14:brightnessContrast bright="6000"/>
                    </a14:imgEffect>
                  </a14:imgLayer>
                </a14:imgProps>
              </a:ext>
              <a:ext uri="{28A0092B-C50C-407E-A947-70E740481C1C}">
                <a14:useLocalDpi xmlns:a14="http://schemas.microsoft.com/office/drawing/2010/main" val="0"/>
              </a:ext>
            </a:extLst>
          </a:blip>
          <a:srcRect l="1575" t="1720" r="1573" b="23380"/>
          <a:stretch/>
        </p:blipFill>
        <p:spPr bwMode="auto">
          <a:xfrm>
            <a:off x="323528" y="351186"/>
            <a:ext cx="8532440" cy="489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726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5976" y="116632"/>
            <a:ext cx="4680520" cy="7056784"/>
          </a:xfrm>
        </p:spPr>
        <p:txBody>
          <a:bodyPr>
            <a:normAutofit fontScale="92500" lnSpcReduction="10000"/>
          </a:bodyPr>
          <a:lstStyle/>
          <a:p>
            <a:pPr marL="0" indent="0" algn="ctr">
              <a:buNone/>
            </a:pPr>
            <a:r>
              <a:rPr lang="en-GB" sz="3500" dirty="0">
                <a:solidFill>
                  <a:schemeClr val="bg1"/>
                </a:solidFill>
                <a:latin typeface="Corbel" panose="020B0503020204020204" pitchFamily="34" charset="0"/>
              </a:rPr>
              <a:t>“Since my commitment to serve Christ in 1940, I have applied [myself] to study the prophecies of the Bible concerning the return of Jesus Christ. </a:t>
            </a:r>
            <a:r>
              <a:rPr lang="en-GB" sz="3500" dirty="0">
                <a:solidFill>
                  <a:srgbClr val="FFFF00"/>
                </a:solidFill>
                <a:latin typeface="Corbel" panose="020B0503020204020204" pitchFamily="34" charset="0"/>
              </a:rPr>
              <a:t>I have kept repeating, year after year, that ‘Jesus Christ will return soon.’ </a:t>
            </a:r>
            <a:r>
              <a:rPr lang="en-GB" sz="3500" dirty="0">
                <a:solidFill>
                  <a:schemeClr val="bg1"/>
                </a:solidFill>
                <a:latin typeface="Corbel" panose="020B0503020204020204" pitchFamily="34" charset="0"/>
              </a:rPr>
              <a:t>Today, more than ever, this message must be proclaimed high.”</a:t>
            </a:r>
          </a:p>
          <a:p>
            <a:pPr marL="0" indent="0" algn="ctr">
              <a:buNone/>
            </a:pPr>
            <a:endParaRPr lang="en-GB" sz="1500" dirty="0">
              <a:solidFill>
                <a:schemeClr val="bg1"/>
              </a:solidFill>
              <a:latin typeface="Corbel" panose="020B0503020204020204" pitchFamily="34" charset="0"/>
            </a:endParaRPr>
          </a:p>
          <a:p>
            <a:pPr marL="0" indent="0" algn="ctr">
              <a:buNone/>
            </a:pPr>
            <a:r>
              <a:rPr lang="en-GB" sz="2600" dirty="0">
                <a:solidFill>
                  <a:schemeClr val="bg1"/>
                </a:solidFill>
                <a:latin typeface="Corbel" panose="020B0503020204020204" pitchFamily="34" charset="0"/>
              </a:rPr>
              <a:t>Clément Le </a:t>
            </a:r>
            <a:r>
              <a:rPr lang="en-GB" sz="2600" dirty="0" err="1">
                <a:solidFill>
                  <a:schemeClr val="bg1"/>
                </a:solidFill>
                <a:latin typeface="Corbel" panose="020B0503020204020204" pitchFamily="34" charset="0"/>
              </a:rPr>
              <a:t>Cossec</a:t>
            </a:r>
            <a:r>
              <a:rPr lang="en-GB" sz="2600" dirty="0">
                <a:solidFill>
                  <a:schemeClr val="bg1"/>
                </a:solidFill>
                <a:latin typeface="Corbel" panose="020B0503020204020204" pitchFamily="34" charset="0"/>
              </a:rPr>
              <a:t>, </a:t>
            </a:r>
            <a:r>
              <a:rPr lang="en-GB" sz="2600" i="1" dirty="0">
                <a:solidFill>
                  <a:schemeClr val="bg1"/>
                </a:solidFill>
                <a:latin typeface="Corbel" panose="020B0503020204020204" pitchFamily="34" charset="0"/>
              </a:rPr>
              <a:t>The Return of Jesus Christ: The Revelation for Tomorrow</a:t>
            </a:r>
            <a:r>
              <a:rPr lang="en-GB" sz="2600" dirty="0">
                <a:solidFill>
                  <a:schemeClr val="bg1"/>
                </a:solidFill>
                <a:latin typeface="Corbel" panose="020B0503020204020204" pitchFamily="34" charset="0"/>
              </a:rPr>
              <a:t>, Bible Truths series #4 https://clement-le-cossec.org/</a:t>
            </a:r>
          </a:p>
        </p:txBody>
      </p:sp>
      <p:pic>
        <p:nvPicPr>
          <p:cNvPr id="3074" name="Picture 2" descr="https://clement-le-cossec.org/wp-content/uploads/2023/12/4-ClementLeCossec-VeritesBibliques-LeRetourDeJesusChrist--640x1024.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0000"/>
                    </a14:imgEffect>
                    <a14:imgEffect>
                      <a14:saturation sat="116000"/>
                    </a14:imgEffect>
                    <a14:imgEffect>
                      <a14:brightnessContrast bright="8000"/>
                    </a14:imgEffect>
                  </a14:imgLayer>
                </a14:imgProps>
              </a:ext>
              <a:ext uri="{28A0092B-C50C-407E-A947-70E740481C1C}">
                <a14:useLocalDpi xmlns:a14="http://schemas.microsoft.com/office/drawing/2010/main" val="0"/>
              </a:ext>
            </a:extLst>
          </a:blip>
          <a:srcRect t="1527" b="534"/>
          <a:stretch/>
        </p:blipFill>
        <p:spPr bwMode="auto">
          <a:xfrm>
            <a:off x="163185" y="216000"/>
            <a:ext cx="4066262" cy="63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0403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hat is the Tribulation? Meaning and End Times Ev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365" y="-12442"/>
            <a:ext cx="13615023" cy="71138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07504" y="332656"/>
            <a:ext cx="8856984" cy="6336704"/>
          </a:xfrm>
        </p:spPr>
        <p:txBody>
          <a:bodyPr>
            <a:normAutofit/>
          </a:bodyPr>
          <a:lstStyle/>
          <a:p>
            <a:pPr marL="0" indent="0" algn="ctr">
              <a:buNone/>
            </a:pPr>
            <a:r>
              <a:rPr lang="en-GB" sz="10800" b="1" dirty="0" err="1">
                <a:ln w="12700">
                  <a:solidFill>
                    <a:srgbClr val="C0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Corbel" panose="020B0503020204020204" pitchFamily="34" charset="0"/>
              </a:rPr>
              <a:t>Tribulationism</a:t>
            </a:r>
            <a:r>
              <a:rPr lang="en-GB" sz="5400" b="1" dirty="0">
                <a:ln w="12700">
                  <a:solidFill>
                    <a:srgbClr val="C0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Corbel" panose="020B0503020204020204" pitchFamily="34" charset="0"/>
              </a:rPr>
              <a:t> </a:t>
            </a:r>
          </a:p>
          <a:p>
            <a:pPr marL="0" indent="0" algn="ctr">
              <a:buNone/>
            </a:pPr>
            <a:endParaRPr lang="en-GB" sz="7200" b="1" dirty="0">
              <a:ln w="12700">
                <a:solidFill>
                  <a:srgbClr val="C0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Corbel" panose="020B0503020204020204" pitchFamily="34" charset="0"/>
            </a:endParaRPr>
          </a:p>
          <a:p>
            <a:pPr marL="0" indent="0" algn="ctr">
              <a:buNone/>
            </a:pPr>
            <a:endParaRPr lang="en-GB" sz="7200" b="1" dirty="0">
              <a:ln w="12700">
                <a:solidFill>
                  <a:srgbClr val="C0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Corbel" panose="020B0503020204020204" pitchFamily="34" charset="0"/>
            </a:endParaRPr>
          </a:p>
          <a:p>
            <a:pPr marL="0" indent="0" algn="ctr">
              <a:buNone/>
            </a:pPr>
            <a:r>
              <a:rPr lang="en-GB" sz="7800" b="1" dirty="0">
                <a:ln w="12700">
                  <a:solidFill>
                    <a:srgbClr val="C0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Corbel" panose="020B0503020204020204" pitchFamily="34" charset="0"/>
              </a:rPr>
              <a:t> </a:t>
            </a:r>
          </a:p>
        </p:txBody>
      </p:sp>
      <p:sp>
        <p:nvSpPr>
          <p:cNvPr id="4" name="Content Placeholder 2"/>
          <p:cNvSpPr txBox="1">
            <a:spLocks/>
          </p:cNvSpPr>
          <p:nvPr/>
        </p:nvSpPr>
        <p:spPr>
          <a:xfrm>
            <a:off x="364346" y="836712"/>
            <a:ext cx="8229600" cy="56886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5400" b="1" dirty="0">
                <a:ln w="12700">
                  <a:solidFill>
                    <a:srgbClr val="C0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Corbel" panose="020B0503020204020204" pitchFamily="34" charset="0"/>
              </a:rPr>
              <a:t> </a:t>
            </a:r>
          </a:p>
          <a:p>
            <a:pPr marL="0" indent="0" algn="ctr">
              <a:buFont typeface="Arial" panose="020B0604020202020204" pitchFamily="34" charset="0"/>
              <a:buNone/>
            </a:pPr>
            <a:r>
              <a:rPr lang="en-GB" sz="5800" b="1" dirty="0">
                <a:ln w="12700">
                  <a:solidFill>
                    <a:srgbClr val="002060"/>
                  </a:solidFill>
                  <a:prstDash val="solid"/>
                </a:ln>
                <a:solidFill>
                  <a:schemeClr val="bg2">
                    <a:tint val="85000"/>
                    <a:satMod val="155000"/>
                  </a:schemeClr>
                </a:solidFill>
                <a:effectLst>
                  <a:outerShdw blurRad="41275" dist="20320" dir="1800000" algn="tl" rotWithShape="0">
                    <a:srgbClr val="000000">
                      <a:alpha val="40000"/>
                    </a:srgbClr>
                  </a:outerShdw>
                </a:effectLst>
                <a:latin typeface="Corbel" panose="020B0503020204020204" pitchFamily="34" charset="0"/>
              </a:rPr>
              <a:t>Mid-</a:t>
            </a:r>
            <a:r>
              <a:rPr lang="en-GB" sz="5800" b="1" dirty="0" err="1">
                <a:ln w="12700">
                  <a:solidFill>
                    <a:srgbClr val="002060"/>
                  </a:solidFill>
                  <a:prstDash val="solid"/>
                </a:ln>
                <a:solidFill>
                  <a:schemeClr val="bg2">
                    <a:tint val="85000"/>
                    <a:satMod val="155000"/>
                  </a:schemeClr>
                </a:solidFill>
                <a:effectLst>
                  <a:outerShdw blurRad="41275" dist="20320" dir="1800000" algn="tl" rotWithShape="0">
                    <a:srgbClr val="000000">
                      <a:alpha val="40000"/>
                    </a:srgbClr>
                  </a:outerShdw>
                </a:effectLst>
                <a:latin typeface="Corbel" panose="020B0503020204020204" pitchFamily="34" charset="0"/>
              </a:rPr>
              <a:t>Trib</a:t>
            </a:r>
            <a:endParaRPr lang="en-GB" sz="5800" b="1" dirty="0">
              <a:ln w="12700">
                <a:solidFill>
                  <a:srgbClr val="002060"/>
                </a:solidFill>
                <a:prstDash val="solid"/>
              </a:ln>
              <a:solidFill>
                <a:schemeClr val="bg2">
                  <a:tint val="85000"/>
                  <a:satMod val="155000"/>
                </a:schemeClr>
              </a:solidFill>
              <a:effectLst>
                <a:outerShdw blurRad="41275" dist="20320" dir="1800000" algn="tl" rotWithShape="0">
                  <a:srgbClr val="000000">
                    <a:alpha val="40000"/>
                  </a:srgbClr>
                </a:outerShdw>
              </a:effectLst>
              <a:latin typeface="Corbel" panose="020B0503020204020204" pitchFamily="34" charset="0"/>
            </a:endParaRPr>
          </a:p>
          <a:p>
            <a:pPr marL="0" indent="0" algn="ctr">
              <a:buFont typeface="Arial" panose="020B0604020202020204" pitchFamily="34" charset="0"/>
              <a:buNone/>
            </a:pPr>
            <a:r>
              <a:rPr lang="en-GB" sz="5800" b="1" dirty="0">
                <a:ln w="12700">
                  <a:solidFill>
                    <a:srgbClr val="002060"/>
                  </a:solidFill>
                  <a:prstDash val="solid"/>
                </a:ln>
                <a:solidFill>
                  <a:schemeClr val="bg2">
                    <a:tint val="85000"/>
                    <a:satMod val="155000"/>
                  </a:schemeClr>
                </a:solidFill>
                <a:effectLst>
                  <a:outerShdw blurRad="41275" dist="20320" dir="1800000" algn="tl" rotWithShape="0">
                    <a:srgbClr val="000000">
                      <a:alpha val="40000"/>
                    </a:srgbClr>
                  </a:outerShdw>
                </a:effectLst>
                <a:latin typeface="Corbel" panose="020B0503020204020204" pitchFamily="34" charset="0"/>
              </a:rPr>
              <a:t>Pre-Wrath</a:t>
            </a:r>
          </a:p>
          <a:p>
            <a:pPr marL="0" indent="0" algn="ctr">
              <a:buFont typeface="Arial" panose="020B0604020202020204" pitchFamily="34" charset="0"/>
              <a:buNone/>
            </a:pPr>
            <a:r>
              <a:rPr lang="en-GB" sz="5800" b="1" dirty="0">
                <a:ln w="12700">
                  <a:solidFill>
                    <a:srgbClr val="002060"/>
                  </a:solidFill>
                  <a:prstDash val="solid"/>
                </a:ln>
                <a:solidFill>
                  <a:schemeClr val="bg2">
                    <a:tint val="85000"/>
                    <a:satMod val="155000"/>
                  </a:schemeClr>
                </a:solidFill>
                <a:effectLst>
                  <a:outerShdw blurRad="41275" dist="20320" dir="1800000" algn="tl" rotWithShape="0">
                    <a:srgbClr val="000000">
                      <a:alpha val="40000"/>
                    </a:srgbClr>
                  </a:outerShdw>
                </a:effectLst>
                <a:latin typeface="Corbel" panose="020B0503020204020204" pitchFamily="34" charset="0"/>
              </a:rPr>
              <a:t>Post-</a:t>
            </a:r>
            <a:r>
              <a:rPr lang="en-GB" sz="5800" b="1" dirty="0" err="1">
                <a:ln w="12700">
                  <a:solidFill>
                    <a:srgbClr val="002060"/>
                  </a:solidFill>
                  <a:prstDash val="solid"/>
                </a:ln>
                <a:solidFill>
                  <a:schemeClr val="bg2">
                    <a:tint val="85000"/>
                    <a:satMod val="155000"/>
                  </a:schemeClr>
                </a:solidFill>
                <a:effectLst>
                  <a:outerShdw blurRad="41275" dist="20320" dir="1800000" algn="tl" rotWithShape="0">
                    <a:srgbClr val="000000">
                      <a:alpha val="40000"/>
                    </a:srgbClr>
                  </a:outerShdw>
                </a:effectLst>
                <a:latin typeface="Corbel" panose="020B0503020204020204" pitchFamily="34" charset="0"/>
              </a:rPr>
              <a:t>Trib</a:t>
            </a:r>
            <a:endParaRPr lang="en-GB" sz="5800" b="1" dirty="0">
              <a:ln w="12700">
                <a:solidFill>
                  <a:srgbClr val="002060"/>
                </a:solidFill>
                <a:prstDash val="solid"/>
              </a:ln>
              <a:solidFill>
                <a:schemeClr val="bg2">
                  <a:tint val="85000"/>
                  <a:satMod val="155000"/>
                </a:schemeClr>
              </a:solidFill>
              <a:effectLst>
                <a:outerShdw blurRad="41275" dist="20320" dir="1800000" algn="tl" rotWithShape="0">
                  <a:srgbClr val="000000">
                    <a:alpha val="40000"/>
                  </a:srgbClr>
                </a:outerShdw>
              </a:effectLst>
              <a:latin typeface="Corbel" panose="020B0503020204020204" pitchFamily="34" charset="0"/>
            </a:endParaRPr>
          </a:p>
          <a:p>
            <a:pPr marL="0" indent="0" algn="ctr">
              <a:buFont typeface="Arial" panose="020B0604020202020204" pitchFamily="34" charset="0"/>
              <a:buNone/>
            </a:pPr>
            <a:endParaRPr lang="en-GB" sz="7200" b="1" dirty="0">
              <a:ln w="12700">
                <a:solidFill>
                  <a:srgbClr val="C0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Corbel" panose="020B0503020204020204" pitchFamily="34" charset="0"/>
            </a:endParaRPr>
          </a:p>
        </p:txBody>
      </p:sp>
      <p:sp>
        <p:nvSpPr>
          <p:cNvPr id="5" name="Content Placeholder 2"/>
          <p:cNvSpPr txBox="1">
            <a:spLocks/>
          </p:cNvSpPr>
          <p:nvPr/>
        </p:nvSpPr>
        <p:spPr>
          <a:xfrm>
            <a:off x="-108520" y="4858041"/>
            <a:ext cx="9280051" cy="2016224"/>
          </a:xfrm>
          <a:prstGeom prst="rect">
            <a:avLst/>
          </a:prstGeom>
          <a:solidFill>
            <a:schemeClr val="tx1">
              <a:alpha val="81000"/>
            </a:schemeClr>
          </a:solidFill>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GB" sz="1000" dirty="0">
              <a:solidFill>
                <a:schemeClr val="bg1"/>
              </a:solidFill>
            </a:endParaRPr>
          </a:p>
          <a:p>
            <a:pPr marL="0" indent="0" algn="ctr">
              <a:lnSpc>
                <a:spcPct val="120000"/>
              </a:lnSpc>
              <a:buFont typeface="Arial" panose="020B0604020202020204" pitchFamily="34" charset="0"/>
              <a:buNone/>
            </a:pPr>
            <a:r>
              <a:rPr lang="en-GB" sz="2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rbel" panose="020B0503020204020204" pitchFamily="34" charset="0"/>
              </a:rPr>
              <a:t>“blasts the hope out of the Rapture”</a:t>
            </a:r>
          </a:p>
        </p:txBody>
      </p:sp>
    </p:spTree>
    <p:extLst>
      <p:ext uri="{BB962C8B-B14F-4D97-AF65-F5344CB8AC3E}">
        <p14:creationId xmlns:p14="http://schemas.microsoft.com/office/powerpoint/2010/main" val="27584886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575" y="160339"/>
            <a:ext cx="8808913" cy="2785142"/>
          </a:xfrm>
        </p:spPr>
        <p:txBody>
          <a:bodyPr>
            <a:normAutofit/>
          </a:bodyPr>
          <a:lstStyle/>
          <a:p>
            <a:pPr marL="0" indent="0" algn="ctr">
              <a:buNone/>
            </a:pPr>
            <a:r>
              <a:rPr lang="en-GB" sz="3800" dirty="0">
                <a:solidFill>
                  <a:srgbClr val="FFFF00"/>
                </a:solidFill>
                <a:latin typeface="Corbel" panose="020B0503020204020204" pitchFamily="34" charset="0"/>
              </a:rPr>
              <a:t>The Pre-Wrath Rapture Myth </a:t>
            </a:r>
            <a:r>
              <a:rPr lang="en-GB" sz="3400" dirty="0">
                <a:solidFill>
                  <a:schemeClr val="bg1"/>
                </a:solidFill>
                <a:latin typeface="Corbel" panose="020B0503020204020204" pitchFamily="34" charset="0"/>
              </a:rPr>
              <a:t>= “the most confusing interpretation of end-time events ever put together, a concept that no one except this author [Marvin Rosenthal] would come to on his own – unless he just wanted to be different.”</a:t>
            </a:r>
          </a:p>
        </p:txBody>
      </p:sp>
      <p:sp>
        <p:nvSpPr>
          <p:cNvPr id="4" name="AutoShape 2" descr="Left Behind series | Description, Books, Impact, Apocalypse, &amp; Facts |  Britannic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123" t="12965" r="5439" b="4072"/>
          <a:stretch/>
        </p:blipFill>
        <p:spPr bwMode="auto">
          <a:xfrm>
            <a:off x="2988000" y="2945480"/>
            <a:ext cx="5832000" cy="3676256"/>
          </a:xfrm>
          <a:prstGeom prst="rect">
            <a:avLst/>
          </a:prstGeom>
          <a:solidFill>
            <a:schemeClr val="tx1"/>
          </a:solidFill>
          <a:ln>
            <a:noFill/>
          </a:ln>
          <a:effectLst/>
        </p:spPr>
      </p:pic>
      <p:pic>
        <p:nvPicPr>
          <p:cNvPr id="2053" name="Picture 5" descr="Rapture : [under attack] | WorldCat.or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9000"/>
                    </a14:imgEffect>
                    <a14:imgEffect>
                      <a14:brightnessContrast bright="4000"/>
                    </a14:imgEffect>
                  </a14:imgLayer>
                </a14:imgProps>
              </a:ext>
              <a:ext uri="{28A0092B-C50C-407E-A947-70E740481C1C}">
                <a14:useLocalDpi xmlns:a14="http://schemas.microsoft.com/office/drawing/2010/main" val="0"/>
              </a:ext>
            </a:extLst>
          </a:blip>
          <a:srcRect/>
          <a:stretch>
            <a:fillRect/>
          </a:stretch>
        </p:blipFill>
        <p:spPr bwMode="auto">
          <a:xfrm>
            <a:off x="308245" y="2945480"/>
            <a:ext cx="2454928" cy="367625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6501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n you explain John 14:1-3? - YouTube"/>
          <p:cNvPicPr>
            <a:picLocks noChangeAspect="1" noChangeArrowheads="1"/>
          </p:cNvPicPr>
          <p:nvPr/>
        </p:nvPicPr>
        <p:blipFill>
          <a:blip r:embed="rId2">
            <a:extLst>
              <a:ext uri="{BEBA8EAE-BF5A-486C-A8C5-ECC9F3942E4B}">
                <a14:imgProps xmlns:a14="http://schemas.microsoft.com/office/drawing/2010/main">
                  <a14:imgLayer r:embed="rId3">
                    <a14:imgEffect>
                      <a14:saturation sat="122000"/>
                    </a14:imgEffect>
                  </a14:imgLayer>
                </a14:imgProps>
              </a:ext>
              <a:ext uri="{28A0092B-C50C-407E-A947-70E740481C1C}">
                <a14:useLocalDpi xmlns:a14="http://schemas.microsoft.com/office/drawing/2010/main" val="0"/>
              </a:ext>
            </a:extLst>
          </a:blip>
          <a:srcRect/>
          <a:stretch>
            <a:fillRect/>
          </a:stretch>
        </p:blipFill>
        <p:spPr bwMode="auto">
          <a:xfrm>
            <a:off x="-540568" y="0"/>
            <a:ext cx="1022513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Who Had the Place of Honor at the Last Suppe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16000"/>
                    </a14:imgEffect>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2483768" y="1"/>
            <a:ext cx="4104456" cy="26925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7615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3888432"/>
          </a:xfrm>
        </p:spPr>
        <p:txBody>
          <a:bodyPr>
            <a:normAutofit/>
          </a:bodyPr>
          <a:lstStyle/>
          <a:p>
            <a:pPr algn="l"/>
            <a:r>
              <a:rPr lang="en-GB" dirty="0">
                <a:solidFill>
                  <a:schemeClr val="bg1"/>
                </a:solidFill>
              </a:rPr>
              <a:t>         </a:t>
            </a:r>
            <a:r>
              <a:rPr lang="en-GB" sz="5000" dirty="0">
                <a:solidFill>
                  <a:schemeClr val="bg1"/>
                </a:solidFill>
                <a:latin typeface="Corbel" panose="020B0503020204020204" pitchFamily="34" charset="0"/>
              </a:rPr>
              <a:t>Parting</a:t>
            </a:r>
            <a:r>
              <a:rPr lang="en-GB" dirty="0">
                <a:solidFill>
                  <a:schemeClr val="bg1"/>
                </a:solidFill>
                <a:latin typeface="Corbel" panose="020B0503020204020204" pitchFamily="34" charset="0"/>
              </a:rPr>
              <a:t>      </a:t>
            </a:r>
            <a:r>
              <a:rPr lang="en-GB" sz="5500" dirty="0">
                <a:solidFill>
                  <a:schemeClr val="bg1"/>
                </a:solidFill>
                <a:latin typeface="Corbel" panose="020B0503020204020204" pitchFamily="34" charset="0"/>
              </a:rPr>
              <a:t> </a:t>
            </a:r>
            <a:r>
              <a:rPr lang="en-GB" dirty="0">
                <a:solidFill>
                  <a:schemeClr val="bg1"/>
                </a:solidFill>
                <a:latin typeface="Corbel" panose="020B0503020204020204" pitchFamily="34" charset="0"/>
              </a:rPr>
              <a:t>&amp;       </a:t>
            </a:r>
            <a:r>
              <a:rPr lang="en-GB" sz="5000" dirty="0">
                <a:solidFill>
                  <a:schemeClr val="bg1"/>
                </a:solidFill>
                <a:latin typeface="Corbel" panose="020B0503020204020204" pitchFamily="34" charset="0"/>
              </a:rPr>
              <a:t>Betrothal</a:t>
            </a:r>
            <a:r>
              <a:rPr lang="en-GB" dirty="0">
                <a:solidFill>
                  <a:schemeClr val="bg1"/>
                </a:solidFill>
                <a:latin typeface="Corbel" panose="020B0503020204020204" pitchFamily="34" charset="0"/>
              </a:rPr>
              <a:t>  </a:t>
            </a:r>
            <a:br>
              <a:rPr lang="en-GB" dirty="0">
                <a:solidFill>
                  <a:schemeClr val="bg1"/>
                </a:solidFill>
                <a:latin typeface="Corbel" panose="020B0503020204020204" pitchFamily="34" charset="0"/>
              </a:rPr>
            </a:br>
            <a:r>
              <a:rPr lang="en-GB" dirty="0">
                <a:solidFill>
                  <a:schemeClr val="bg1"/>
                </a:solidFill>
                <a:latin typeface="Corbel" panose="020B0503020204020204" pitchFamily="34" charset="0"/>
              </a:rPr>
              <a:t/>
            </a:r>
            <a:br>
              <a:rPr lang="en-GB" dirty="0">
                <a:solidFill>
                  <a:schemeClr val="bg1"/>
                </a:solidFill>
                <a:latin typeface="Corbel" panose="020B0503020204020204" pitchFamily="34" charset="0"/>
              </a:rPr>
            </a:br>
            <a:r>
              <a:rPr lang="en-GB" dirty="0">
                <a:solidFill>
                  <a:schemeClr val="bg1"/>
                </a:solidFill>
                <a:latin typeface="Corbel" panose="020B0503020204020204" pitchFamily="34" charset="0"/>
              </a:rPr>
              <a:t/>
            </a:r>
            <a:br>
              <a:rPr lang="en-GB" dirty="0">
                <a:solidFill>
                  <a:schemeClr val="bg1"/>
                </a:solidFill>
                <a:latin typeface="Corbel" panose="020B0503020204020204" pitchFamily="34" charset="0"/>
              </a:rPr>
            </a:br>
            <a:r>
              <a:rPr lang="en-GB" sz="5000" dirty="0">
                <a:solidFill>
                  <a:schemeClr val="bg1"/>
                </a:solidFill>
                <a:latin typeface="Corbel" panose="020B0503020204020204" pitchFamily="34" charset="0"/>
              </a:rPr>
              <a:t>        Reunion      </a:t>
            </a:r>
            <a:r>
              <a:rPr lang="en-GB" dirty="0">
                <a:solidFill>
                  <a:schemeClr val="bg1"/>
                </a:solidFill>
                <a:latin typeface="Corbel" panose="020B0503020204020204" pitchFamily="34" charset="0"/>
              </a:rPr>
              <a:t>&amp;       </a:t>
            </a:r>
            <a:r>
              <a:rPr lang="en-GB" sz="5000" dirty="0">
                <a:solidFill>
                  <a:schemeClr val="bg1"/>
                </a:solidFill>
                <a:latin typeface="Corbel" panose="020B0503020204020204" pitchFamily="34" charset="0"/>
              </a:rPr>
              <a:t>Marriage</a:t>
            </a:r>
            <a:r>
              <a:rPr lang="en-GB" dirty="0">
                <a:solidFill>
                  <a:schemeClr val="bg1"/>
                </a:solidFill>
                <a:latin typeface="Corbel" panose="020B0503020204020204" pitchFamily="34" charset="0"/>
              </a:rPr>
              <a:t>  </a:t>
            </a:r>
          </a:p>
        </p:txBody>
      </p:sp>
      <p:sp>
        <p:nvSpPr>
          <p:cNvPr id="3" name="Content Placeholder 2"/>
          <p:cNvSpPr>
            <a:spLocks noGrp="1"/>
          </p:cNvSpPr>
          <p:nvPr>
            <p:ph idx="1"/>
          </p:nvPr>
        </p:nvSpPr>
        <p:spPr>
          <a:xfrm>
            <a:off x="457200" y="4509120"/>
            <a:ext cx="8229600" cy="2160240"/>
          </a:xfrm>
        </p:spPr>
        <p:txBody>
          <a:bodyPr>
            <a:normAutofit/>
          </a:bodyPr>
          <a:lstStyle/>
          <a:p>
            <a:pPr marL="0" indent="0" algn="ctr">
              <a:buNone/>
            </a:pPr>
            <a:r>
              <a:rPr lang="en-GB" sz="3600" dirty="0">
                <a:solidFill>
                  <a:srgbClr val="FFFF00"/>
                </a:solidFill>
                <a:latin typeface="Corbel" panose="020B0503020204020204" pitchFamily="34" charset="0"/>
              </a:rPr>
              <a:t>John 14:1-3</a:t>
            </a:r>
          </a:p>
          <a:p>
            <a:pPr marL="0" indent="0" algn="ctr">
              <a:buNone/>
            </a:pPr>
            <a:endParaRPr lang="en-GB" sz="2000" dirty="0">
              <a:solidFill>
                <a:schemeClr val="bg1"/>
              </a:solidFill>
              <a:latin typeface="Corbel" panose="020B0503020204020204" pitchFamily="34" charset="0"/>
            </a:endParaRPr>
          </a:p>
          <a:p>
            <a:pPr marL="0" indent="0" algn="ctr">
              <a:buNone/>
            </a:pPr>
            <a:r>
              <a:rPr lang="en-GB" dirty="0">
                <a:solidFill>
                  <a:schemeClr val="bg1"/>
                </a:solidFill>
                <a:latin typeface="Corbel" panose="020B0503020204020204" pitchFamily="34" charset="0"/>
              </a:rPr>
              <a:t>2 Cor. 11:2-3; Eph. 5:22-33; Rev. 19:6-10</a:t>
            </a:r>
          </a:p>
        </p:txBody>
      </p:sp>
      <p:sp>
        <p:nvSpPr>
          <p:cNvPr id="5" name="Right Arrow 4"/>
          <p:cNvSpPr/>
          <p:nvPr/>
        </p:nvSpPr>
        <p:spPr>
          <a:xfrm>
            <a:off x="2220454" y="1986285"/>
            <a:ext cx="800917" cy="401976"/>
          </a:xfrm>
          <a:prstGeom prst="rightArrow">
            <a:avLst/>
          </a:prstGeom>
          <a:solidFill>
            <a:schemeClr val="bg1"/>
          </a:solidFill>
          <a:ln>
            <a:no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Arrow 5"/>
          <p:cNvSpPr/>
          <p:nvPr/>
        </p:nvSpPr>
        <p:spPr>
          <a:xfrm>
            <a:off x="6372200" y="1986285"/>
            <a:ext cx="800917" cy="401976"/>
          </a:xfrm>
          <a:prstGeom prst="rightArrow">
            <a:avLst/>
          </a:prstGeom>
          <a:solidFill>
            <a:schemeClr val="bg1"/>
          </a:solidFill>
          <a:ln>
            <a:no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2"/>
          <p:cNvSpPr txBox="1">
            <a:spLocks/>
          </p:cNvSpPr>
          <p:nvPr/>
        </p:nvSpPr>
        <p:spPr>
          <a:xfrm>
            <a:off x="251520" y="476672"/>
            <a:ext cx="8568952" cy="3816424"/>
          </a:xfrm>
          <a:prstGeom prst="rect">
            <a:avLst/>
          </a:prstGeom>
          <a:solidFill>
            <a:schemeClr val="tx1"/>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400" dirty="0">
                <a:solidFill>
                  <a:schemeClr val="bg1"/>
                </a:solidFill>
                <a:latin typeface="Corbel" panose="020B0503020204020204" pitchFamily="34" charset="0"/>
              </a:rPr>
              <a:t>“Let not your hearts be troubled; you believe in God, believe also in me. In my Father’s house are many rooms. If it were not so, I would have told you. I go to prepare a place for you. And    if I go and prepare a place for you, I will come again and </a:t>
            </a:r>
            <a:r>
              <a:rPr lang="en-GB" sz="3400" u="sng" dirty="0">
                <a:solidFill>
                  <a:schemeClr val="bg1"/>
                </a:solidFill>
                <a:latin typeface="Corbel" panose="020B0503020204020204" pitchFamily="34" charset="0"/>
              </a:rPr>
              <a:t>will take you to myself</a:t>
            </a:r>
            <a:r>
              <a:rPr lang="en-GB" sz="3400" dirty="0">
                <a:solidFill>
                  <a:schemeClr val="bg1"/>
                </a:solidFill>
                <a:latin typeface="Corbel" panose="020B0503020204020204" pitchFamily="34" charset="0"/>
              </a:rPr>
              <a:t>, that       where I am you may be also.”</a:t>
            </a:r>
          </a:p>
        </p:txBody>
      </p:sp>
    </p:spTree>
    <p:extLst>
      <p:ext uri="{BB962C8B-B14F-4D97-AF65-F5344CB8AC3E}">
        <p14:creationId xmlns:p14="http://schemas.microsoft.com/office/powerpoint/2010/main" val="30044031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File:Engraving of Queen Victoria reading Bible to sick fisherman Wellcome  L0072274.jpg - Wikimedia Common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5000"/>
                    </a14:imgEffect>
                  </a14:imgLayer>
                </a14:imgProps>
              </a:ext>
              <a:ext uri="{28A0092B-C50C-407E-A947-70E740481C1C}">
                <a14:useLocalDpi xmlns:a14="http://schemas.microsoft.com/office/drawing/2010/main" val="0"/>
              </a:ext>
            </a:extLst>
          </a:blip>
          <a:srcRect/>
          <a:stretch>
            <a:fillRect/>
          </a:stretch>
        </p:blipFill>
        <p:spPr bwMode="auto">
          <a:xfrm>
            <a:off x="-252536" y="-315416"/>
            <a:ext cx="9777952" cy="7338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1044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3888432"/>
          </a:xfrm>
        </p:spPr>
        <p:txBody>
          <a:bodyPr>
            <a:normAutofit/>
          </a:bodyPr>
          <a:lstStyle/>
          <a:p>
            <a:pPr algn="l"/>
            <a:r>
              <a:rPr lang="en-GB" dirty="0">
                <a:solidFill>
                  <a:schemeClr val="bg1"/>
                </a:solidFill>
              </a:rPr>
              <a:t>         </a:t>
            </a:r>
            <a:r>
              <a:rPr lang="en-GB" sz="5000" dirty="0">
                <a:solidFill>
                  <a:schemeClr val="bg1"/>
                </a:solidFill>
                <a:latin typeface="Corbel" panose="020B0503020204020204" pitchFamily="34" charset="0"/>
              </a:rPr>
              <a:t>Parting</a:t>
            </a:r>
            <a:r>
              <a:rPr lang="en-GB" dirty="0">
                <a:solidFill>
                  <a:schemeClr val="bg1"/>
                </a:solidFill>
                <a:latin typeface="Corbel" panose="020B0503020204020204" pitchFamily="34" charset="0"/>
              </a:rPr>
              <a:t>      </a:t>
            </a:r>
            <a:r>
              <a:rPr lang="en-GB" sz="5500" dirty="0">
                <a:solidFill>
                  <a:schemeClr val="bg1"/>
                </a:solidFill>
                <a:latin typeface="Corbel" panose="020B0503020204020204" pitchFamily="34" charset="0"/>
              </a:rPr>
              <a:t> </a:t>
            </a:r>
            <a:r>
              <a:rPr lang="en-GB" dirty="0">
                <a:solidFill>
                  <a:schemeClr val="bg1"/>
                </a:solidFill>
                <a:latin typeface="Corbel" panose="020B0503020204020204" pitchFamily="34" charset="0"/>
              </a:rPr>
              <a:t>&amp;       </a:t>
            </a:r>
            <a:r>
              <a:rPr lang="en-GB" sz="5000" dirty="0">
                <a:solidFill>
                  <a:schemeClr val="bg1"/>
                </a:solidFill>
                <a:latin typeface="Corbel" panose="020B0503020204020204" pitchFamily="34" charset="0"/>
              </a:rPr>
              <a:t>Betrothal</a:t>
            </a:r>
            <a:r>
              <a:rPr lang="en-GB" dirty="0">
                <a:solidFill>
                  <a:schemeClr val="bg1"/>
                </a:solidFill>
                <a:latin typeface="Corbel" panose="020B0503020204020204" pitchFamily="34" charset="0"/>
              </a:rPr>
              <a:t>  </a:t>
            </a:r>
            <a:br>
              <a:rPr lang="en-GB" dirty="0">
                <a:solidFill>
                  <a:schemeClr val="bg1"/>
                </a:solidFill>
                <a:latin typeface="Corbel" panose="020B0503020204020204" pitchFamily="34" charset="0"/>
              </a:rPr>
            </a:br>
            <a:r>
              <a:rPr lang="en-GB" dirty="0">
                <a:solidFill>
                  <a:schemeClr val="bg1"/>
                </a:solidFill>
                <a:latin typeface="Corbel" panose="020B0503020204020204" pitchFamily="34" charset="0"/>
              </a:rPr>
              <a:t/>
            </a:r>
            <a:br>
              <a:rPr lang="en-GB" dirty="0">
                <a:solidFill>
                  <a:schemeClr val="bg1"/>
                </a:solidFill>
                <a:latin typeface="Corbel" panose="020B0503020204020204" pitchFamily="34" charset="0"/>
              </a:rPr>
            </a:br>
            <a:r>
              <a:rPr lang="en-GB" dirty="0">
                <a:solidFill>
                  <a:schemeClr val="bg1"/>
                </a:solidFill>
                <a:latin typeface="Corbel" panose="020B0503020204020204" pitchFamily="34" charset="0"/>
              </a:rPr>
              <a:t/>
            </a:r>
            <a:br>
              <a:rPr lang="en-GB" dirty="0">
                <a:solidFill>
                  <a:schemeClr val="bg1"/>
                </a:solidFill>
                <a:latin typeface="Corbel" panose="020B0503020204020204" pitchFamily="34" charset="0"/>
              </a:rPr>
            </a:br>
            <a:r>
              <a:rPr lang="en-GB" sz="5000" dirty="0">
                <a:solidFill>
                  <a:schemeClr val="bg1"/>
                </a:solidFill>
                <a:latin typeface="Corbel" panose="020B0503020204020204" pitchFamily="34" charset="0"/>
              </a:rPr>
              <a:t>        Reunion      </a:t>
            </a:r>
            <a:r>
              <a:rPr lang="en-GB" dirty="0">
                <a:solidFill>
                  <a:schemeClr val="bg1"/>
                </a:solidFill>
                <a:latin typeface="Corbel" panose="020B0503020204020204" pitchFamily="34" charset="0"/>
              </a:rPr>
              <a:t>&amp;       </a:t>
            </a:r>
            <a:r>
              <a:rPr lang="en-GB" sz="5000" dirty="0">
                <a:solidFill>
                  <a:schemeClr val="bg1"/>
                </a:solidFill>
                <a:latin typeface="Corbel" panose="020B0503020204020204" pitchFamily="34" charset="0"/>
              </a:rPr>
              <a:t>Marriage</a:t>
            </a:r>
            <a:r>
              <a:rPr lang="en-GB" dirty="0">
                <a:solidFill>
                  <a:schemeClr val="bg1"/>
                </a:solidFill>
                <a:latin typeface="Corbel" panose="020B0503020204020204" pitchFamily="34" charset="0"/>
              </a:rPr>
              <a:t>  </a:t>
            </a:r>
          </a:p>
        </p:txBody>
      </p:sp>
      <p:sp>
        <p:nvSpPr>
          <p:cNvPr id="3" name="Content Placeholder 2"/>
          <p:cNvSpPr>
            <a:spLocks noGrp="1"/>
          </p:cNvSpPr>
          <p:nvPr>
            <p:ph idx="1"/>
          </p:nvPr>
        </p:nvSpPr>
        <p:spPr>
          <a:xfrm>
            <a:off x="457200" y="4509120"/>
            <a:ext cx="8229600" cy="2160240"/>
          </a:xfrm>
        </p:spPr>
        <p:txBody>
          <a:bodyPr>
            <a:normAutofit/>
          </a:bodyPr>
          <a:lstStyle/>
          <a:p>
            <a:pPr marL="0" indent="0" algn="ctr">
              <a:buNone/>
            </a:pPr>
            <a:r>
              <a:rPr lang="en-GB" sz="3600" dirty="0">
                <a:solidFill>
                  <a:srgbClr val="FFFF00"/>
                </a:solidFill>
                <a:latin typeface="Corbel" panose="020B0503020204020204" pitchFamily="34" charset="0"/>
              </a:rPr>
              <a:t>John 14:1-3</a:t>
            </a:r>
          </a:p>
          <a:p>
            <a:pPr marL="0" indent="0" algn="ctr">
              <a:buNone/>
            </a:pPr>
            <a:endParaRPr lang="en-GB" sz="2000" dirty="0">
              <a:solidFill>
                <a:schemeClr val="bg1"/>
              </a:solidFill>
              <a:latin typeface="Corbel" panose="020B0503020204020204" pitchFamily="34" charset="0"/>
            </a:endParaRPr>
          </a:p>
          <a:p>
            <a:pPr marL="0" indent="0" algn="ctr">
              <a:buNone/>
            </a:pPr>
            <a:r>
              <a:rPr lang="en-GB" dirty="0">
                <a:solidFill>
                  <a:schemeClr val="bg1"/>
                </a:solidFill>
                <a:latin typeface="Corbel" panose="020B0503020204020204" pitchFamily="34" charset="0"/>
              </a:rPr>
              <a:t>2 Cor. 11:2-3; Eph. 5:22-33; Rev. 19:6-10</a:t>
            </a:r>
          </a:p>
        </p:txBody>
      </p:sp>
      <p:sp>
        <p:nvSpPr>
          <p:cNvPr id="5" name="Right Arrow 4"/>
          <p:cNvSpPr/>
          <p:nvPr/>
        </p:nvSpPr>
        <p:spPr>
          <a:xfrm>
            <a:off x="2220454" y="1986285"/>
            <a:ext cx="800917" cy="401976"/>
          </a:xfrm>
          <a:prstGeom prst="rightArrow">
            <a:avLst/>
          </a:prstGeom>
          <a:solidFill>
            <a:schemeClr val="bg1"/>
          </a:solidFill>
          <a:ln>
            <a:no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Arrow 5"/>
          <p:cNvSpPr/>
          <p:nvPr/>
        </p:nvSpPr>
        <p:spPr>
          <a:xfrm>
            <a:off x="6372200" y="1986285"/>
            <a:ext cx="800917" cy="401976"/>
          </a:xfrm>
          <a:prstGeom prst="rightArrow">
            <a:avLst/>
          </a:prstGeom>
          <a:solidFill>
            <a:schemeClr val="bg1"/>
          </a:solidFill>
          <a:ln>
            <a:no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https://static.wixstatic.com/media/c61b49_2cb6c93fda544b5e8c5257cb767fa969~mv2.png/v1/fill/w_980,h_604,al_c,q_90,usm_0.66_1.00_0.01,enc_auto/c61b49_2cb6c93fda544b5e8c5257cb767fa969~mv2.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9000"/>
                    </a14:imgEffect>
                    <a14:imgEffect>
                      <a14:saturation sat="1200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2412776" y="-243408"/>
            <a:ext cx="12352706" cy="720053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2436210" y="4653136"/>
            <a:ext cx="4440046" cy="15757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300" dirty="0">
                <a:ln w="18415" cmpd="sng">
                  <a:solidFill>
                    <a:srgbClr val="FFFFFF"/>
                  </a:solidFill>
                  <a:prstDash val="solid"/>
                </a:ln>
                <a:solidFill>
                  <a:srgbClr val="FFFFFF"/>
                </a:solidFill>
                <a:effectLst>
                  <a:glow rad="101600">
                    <a:schemeClr val="accent1">
                      <a:satMod val="175000"/>
                      <a:alpha val="40000"/>
                    </a:schemeClr>
                  </a:glow>
                  <a:outerShdw blurRad="63500" dir="3600000" algn="tl" rotWithShape="0">
                    <a:srgbClr val="000000">
                      <a:alpha val="70000"/>
                    </a:srgbClr>
                  </a:outerShdw>
                </a:effectLst>
                <a:latin typeface="Corbel" panose="020B0503020204020204" pitchFamily="34" charset="0"/>
              </a:rPr>
              <a:t>Song of Songs 3:6-9</a:t>
            </a:r>
          </a:p>
          <a:p>
            <a:pPr marL="0" indent="0" algn="ctr">
              <a:buFont typeface="Arial" panose="020B0604020202020204" pitchFamily="34" charset="0"/>
              <a:buNone/>
            </a:pPr>
            <a:r>
              <a:rPr lang="en-GB" sz="3600" dirty="0">
                <a:ln w="18415" cmpd="sng">
                  <a:solidFill>
                    <a:srgbClr val="FFFFFF"/>
                  </a:solidFill>
                  <a:prstDash val="solid"/>
                </a:ln>
                <a:solidFill>
                  <a:srgbClr val="FFFFFF"/>
                </a:solidFill>
                <a:effectLst>
                  <a:glow rad="101600">
                    <a:schemeClr val="accent1">
                      <a:satMod val="175000"/>
                      <a:alpha val="40000"/>
                    </a:schemeClr>
                  </a:glow>
                  <a:outerShdw blurRad="63500" dir="3600000" algn="tl" rotWithShape="0">
                    <a:srgbClr val="000000">
                      <a:alpha val="70000"/>
                    </a:srgbClr>
                  </a:outerShdw>
                </a:effectLst>
                <a:latin typeface="Corbel" panose="020B0503020204020204" pitchFamily="34" charset="0"/>
              </a:rPr>
              <a:t>“The Shulamite”</a:t>
            </a:r>
            <a:endParaRPr lang="en-GB" dirty="0">
              <a:ln w="18415" cmpd="sng">
                <a:solidFill>
                  <a:srgbClr val="FFFFFF"/>
                </a:solidFill>
                <a:prstDash val="solid"/>
              </a:ln>
              <a:solidFill>
                <a:srgbClr val="FFFFFF"/>
              </a:solidFill>
              <a:effectLst>
                <a:glow rad="101600">
                  <a:schemeClr val="accent1">
                    <a:satMod val="175000"/>
                    <a:alpha val="40000"/>
                  </a:schemeClr>
                </a:glow>
                <a:outerShdw blurRad="63500" dir="3600000" algn="tl" rotWithShape="0">
                  <a:srgbClr val="000000">
                    <a:alpha val="70000"/>
                  </a:srgbClr>
                </a:outerShdw>
              </a:effectLst>
              <a:latin typeface="Corbel" panose="020B0503020204020204" pitchFamily="34" charset="0"/>
            </a:endParaRPr>
          </a:p>
        </p:txBody>
      </p:sp>
    </p:spTree>
    <p:extLst>
      <p:ext uri="{BB962C8B-B14F-4D97-AF65-F5344CB8AC3E}">
        <p14:creationId xmlns:p14="http://schemas.microsoft.com/office/powerpoint/2010/main" val="36842872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3314" name="Picture 2" descr="C:\Users\Paul\AppData\Local\Temp\WLMDSS.tmp\WLMF6A2.tmp\IMG-20230723-WA0003.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9000"/>
                    </a14:imgEffect>
                    <a14:imgEffect>
                      <a14:saturation sat="126000"/>
                    </a14:imgEffect>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847696" y="-1"/>
            <a:ext cx="10676280" cy="731743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0" y="1"/>
            <a:ext cx="4283968" cy="836711"/>
          </a:xfrm>
          <a:prstGeom prst="rect">
            <a:avLst/>
          </a:prstGeom>
          <a:solidFill>
            <a:schemeClr val="accent3">
              <a:lumMod val="50000"/>
              <a:alpha val="7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a:solidFill>
                  <a:schemeClr val="bg1"/>
                </a:solidFill>
                <a:effectLst>
                  <a:glow rad="228600">
                    <a:schemeClr val="accent4">
                      <a:satMod val="175000"/>
                      <a:alpha val="40000"/>
                    </a:schemeClr>
                  </a:glow>
                </a:effectLst>
                <a:latin typeface="Corbel" panose="020B0503020204020204" pitchFamily="34" charset="0"/>
              </a:rPr>
              <a:t>Convention 2024</a:t>
            </a:r>
          </a:p>
        </p:txBody>
      </p:sp>
    </p:spTree>
    <p:extLst>
      <p:ext uri="{BB962C8B-B14F-4D97-AF65-F5344CB8AC3E}">
        <p14:creationId xmlns:p14="http://schemas.microsoft.com/office/powerpoint/2010/main" val="25080602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3888432"/>
          </a:xfrm>
        </p:spPr>
        <p:txBody>
          <a:bodyPr>
            <a:normAutofit/>
          </a:bodyPr>
          <a:lstStyle/>
          <a:p>
            <a:pPr algn="l"/>
            <a:r>
              <a:rPr lang="en-GB" dirty="0">
                <a:solidFill>
                  <a:schemeClr val="bg1"/>
                </a:solidFill>
              </a:rPr>
              <a:t>         </a:t>
            </a:r>
            <a:r>
              <a:rPr lang="en-GB" sz="5000" dirty="0">
                <a:solidFill>
                  <a:schemeClr val="bg1"/>
                </a:solidFill>
                <a:latin typeface="Corbel" panose="020B0503020204020204" pitchFamily="34" charset="0"/>
              </a:rPr>
              <a:t>Parting</a:t>
            </a:r>
            <a:r>
              <a:rPr lang="en-GB" dirty="0">
                <a:solidFill>
                  <a:schemeClr val="bg1"/>
                </a:solidFill>
                <a:latin typeface="Corbel" panose="020B0503020204020204" pitchFamily="34" charset="0"/>
              </a:rPr>
              <a:t>      </a:t>
            </a:r>
            <a:r>
              <a:rPr lang="en-GB" sz="5500" dirty="0">
                <a:solidFill>
                  <a:schemeClr val="bg1"/>
                </a:solidFill>
                <a:latin typeface="Corbel" panose="020B0503020204020204" pitchFamily="34" charset="0"/>
              </a:rPr>
              <a:t> </a:t>
            </a:r>
            <a:r>
              <a:rPr lang="en-GB" dirty="0">
                <a:solidFill>
                  <a:schemeClr val="bg1"/>
                </a:solidFill>
                <a:latin typeface="Corbel" panose="020B0503020204020204" pitchFamily="34" charset="0"/>
              </a:rPr>
              <a:t>&amp;       </a:t>
            </a:r>
            <a:r>
              <a:rPr lang="en-GB" sz="5000" dirty="0">
                <a:solidFill>
                  <a:schemeClr val="bg1"/>
                </a:solidFill>
                <a:latin typeface="Corbel" panose="020B0503020204020204" pitchFamily="34" charset="0"/>
              </a:rPr>
              <a:t>Betrothal</a:t>
            </a:r>
            <a:r>
              <a:rPr lang="en-GB" dirty="0">
                <a:solidFill>
                  <a:schemeClr val="bg1"/>
                </a:solidFill>
                <a:latin typeface="Corbel" panose="020B0503020204020204" pitchFamily="34" charset="0"/>
              </a:rPr>
              <a:t>  </a:t>
            </a:r>
            <a:br>
              <a:rPr lang="en-GB" dirty="0">
                <a:solidFill>
                  <a:schemeClr val="bg1"/>
                </a:solidFill>
                <a:latin typeface="Corbel" panose="020B0503020204020204" pitchFamily="34" charset="0"/>
              </a:rPr>
            </a:br>
            <a:r>
              <a:rPr lang="en-GB" dirty="0">
                <a:solidFill>
                  <a:schemeClr val="bg1"/>
                </a:solidFill>
                <a:latin typeface="Corbel" panose="020B0503020204020204" pitchFamily="34" charset="0"/>
              </a:rPr>
              <a:t/>
            </a:r>
            <a:br>
              <a:rPr lang="en-GB" dirty="0">
                <a:solidFill>
                  <a:schemeClr val="bg1"/>
                </a:solidFill>
                <a:latin typeface="Corbel" panose="020B0503020204020204" pitchFamily="34" charset="0"/>
              </a:rPr>
            </a:br>
            <a:r>
              <a:rPr lang="en-GB" dirty="0">
                <a:solidFill>
                  <a:schemeClr val="bg1"/>
                </a:solidFill>
                <a:latin typeface="Corbel" panose="020B0503020204020204" pitchFamily="34" charset="0"/>
              </a:rPr>
              <a:t/>
            </a:r>
            <a:br>
              <a:rPr lang="en-GB" dirty="0">
                <a:solidFill>
                  <a:schemeClr val="bg1"/>
                </a:solidFill>
                <a:latin typeface="Corbel" panose="020B0503020204020204" pitchFamily="34" charset="0"/>
              </a:rPr>
            </a:br>
            <a:r>
              <a:rPr lang="en-GB" sz="5000" dirty="0">
                <a:solidFill>
                  <a:schemeClr val="bg1"/>
                </a:solidFill>
                <a:latin typeface="Corbel" panose="020B0503020204020204" pitchFamily="34" charset="0"/>
              </a:rPr>
              <a:t>        Reunion      </a:t>
            </a:r>
            <a:r>
              <a:rPr lang="en-GB" dirty="0">
                <a:solidFill>
                  <a:schemeClr val="bg1"/>
                </a:solidFill>
                <a:latin typeface="Corbel" panose="020B0503020204020204" pitchFamily="34" charset="0"/>
              </a:rPr>
              <a:t>&amp;       </a:t>
            </a:r>
            <a:r>
              <a:rPr lang="en-GB" sz="5000" dirty="0">
                <a:solidFill>
                  <a:schemeClr val="bg1"/>
                </a:solidFill>
                <a:latin typeface="Corbel" panose="020B0503020204020204" pitchFamily="34" charset="0"/>
              </a:rPr>
              <a:t>Marriage</a:t>
            </a:r>
            <a:r>
              <a:rPr lang="en-GB" dirty="0">
                <a:solidFill>
                  <a:schemeClr val="bg1"/>
                </a:solidFill>
                <a:latin typeface="Corbel" panose="020B0503020204020204" pitchFamily="34" charset="0"/>
              </a:rPr>
              <a:t>  </a:t>
            </a:r>
          </a:p>
        </p:txBody>
      </p:sp>
      <p:sp>
        <p:nvSpPr>
          <p:cNvPr id="3" name="Content Placeholder 2"/>
          <p:cNvSpPr>
            <a:spLocks noGrp="1"/>
          </p:cNvSpPr>
          <p:nvPr>
            <p:ph idx="1"/>
          </p:nvPr>
        </p:nvSpPr>
        <p:spPr>
          <a:xfrm>
            <a:off x="457200" y="4509120"/>
            <a:ext cx="8229600" cy="2160240"/>
          </a:xfrm>
        </p:spPr>
        <p:txBody>
          <a:bodyPr>
            <a:normAutofit/>
          </a:bodyPr>
          <a:lstStyle/>
          <a:p>
            <a:pPr marL="0" indent="0" algn="ctr">
              <a:buNone/>
            </a:pPr>
            <a:r>
              <a:rPr lang="en-GB" sz="3600" dirty="0">
                <a:solidFill>
                  <a:srgbClr val="FFFF00"/>
                </a:solidFill>
                <a:latin typeface="Corbel" panose="020B0503020204020204" pitchFamily="34" charset="0"/>
              </a:rPr>
              <a:t>John 14:1-3</a:t>
            </a:r>
          </a:p>
          <a:p>
            <a:pPr marL="0" indent="0" algn="ctr">
              <a:buNone/>
            </a:pPr>
            <a:endParaRPr lang="en-GB" sz="2000" dirty="0">
              <a:solidFill>
                <a:schemeClr val="bg1"/>
              </a:solidFill>
              <a:latin typeface="Corbel" panose="020B0503020204020204" pitchFamily="34" charset="0"/>
            </a:endParaRPr>
          </a:p>
          <a:p>
            <a:pPr marL="0" indent="0" algn="ctr">
              <a:buNone/>
            </a:pPr>
            <a:r>
              <a:rPr lang="en-GB" dirty="0">
                <a:solidFill>
                  <a:schemeClr val="bg1"/>
                </a:solidFill>
                <a:latin typeface="Corbel" panose="020B0503020204020204" pitchFamily="34" charset="0"/>
              </a:rPr>
              <a:t>2 Cor. 11:2-3; Eph. 5:22-33; Rev. 19:6-10</a:t>
            </a:r>
          </a:p>
        </p:txBody>
      </p:sp>
      <p:sp>
        <p:nvSpPr>
          <p:cNvPr id="5" name="Right Arrow 4"/>
          <p:cNvSpPr/>
          <p:nvPr/>
        </p:nvSpPr>
        <p:spPr>
          <a:xfrm>
            <a:off x="2220454" y="1986285"/>
            <a:ext cx="800917" cy="401976"/>
          </a:xfrm>
          <a:prstGeom prst="rightArrow">
            <a:avLst/>
          </a:prstGeom>
          <a:solidFill>
            <a:schemeClr val="bg1"/>
          </a:solidFill>
          <a:ln>
            <a:no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Arrow 5"/>
          <p:cNvSpPr/>
          <p:nvPr/>
        </p:nvSpPr>
        <p:spPr>
          <a:xfrm>
            <a:off x="6372200" y="1986285"/>
            <a:ext cx="800917" cy="401976"/>
          </a:xfrm>
          <a:prstGeom prst="rightArrow">
            <a:avLst/>
          </a:prstGeom>
          <a:solidFill>
            <a:schemeClr val="bg1"/>
          </a:solidFill>
          <a:ln>
            <a:no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984418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6148" name="Picture 4" descr="Pin pag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3000"/>
                    </a14:imgEffect>
                    <a14:imgEffect>
                      <a14:saturation sat="117000"/>
                    </a14:imgEffect>
                  </a14:imgLayer>
                </a14:imgProps>
              </a:ext>
              <a:ext uri="{28A0092B-C50C-407E-A947-70E740481C1C}">
                <a14:useLocalDpi xmlns:a14="http://schemas.microsoft.com/office/drawing/2010/main" val="0"/>
              </a:ext>
            </a:extLst>
          </a:blip>
          <a:srcRect/>
          <a:stretch>
            <a:fillRect/>
          </a:stretch>
        </p:blipFill>
        <p:spPr bwMode="auto">
          <a:xfrm>
            <a:off x="0" y="-188640"/>
            <a:ext cx="9430048" cy="7072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1872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9604" y="5661249"/>
            <a:ext cx="8229600" cy="936105"/>
          </a:xfrm>
        </p:spPr>
        <p:txBody>
          <a:bodyPr>
            <a:normAutofit/>
          </a:bodyPr>
          <a:lstStyle/>
          <a:p>
            <a:pPr marL="0" indent="0" algn="ctr">
              <a:buNone/>
            </a:pPr>
            <a:r>
              <a:rPr lang="en-GB" sz="3600" dirty="0">
                <a:solidFill>
                  <a:srgbClr val="FFFF00"/>
                </a:solidFill>
                <a:latin typeface="Corbel" panose="020B0503020204020204" pitchFamily="34" charset="0"/>
              </a:rPr>
              <a:t>1 Thessalonians 4:13-14</a:t>
            </a:r>
          </a:p>
        </p:txBody>
      </p:sp>
      <p:sp>
        <p:nvSpPr>
          <p:cNvPr id="5" name="Title 1"/>
          <p:cNvSpPr txBox="1">
            <a:spLocks/>
          </p:cNvSpPr>
          <p:nvPr/>
        </p:nvSpPr>
        <p:spPr>
          <a:xfrm>
            <a:off x="489604" y="260648"/>
            <a:ext cx="8229600" cy="39604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solidFill>
                  <a:schemeClr val="bg1"/>
                </a:solidFill>
              </a:rPr>
              <a:t>   </a:t>
            </a:r>
            <a:r>
              <a:rPr lang="en-GB" sz="5000" dirty="0">
                <a:solidFill>
                  <a:schemeClr val="bg1"/>
                </a:solidFill>
                <a:latin typeface="Corbel" panose="020B0503020204020204" pitchFamily="34" charset="0"/>
              </a:rPr>
              <a:t>Sorrow       &amp;      Uncertainty  </a:t>
            </a:r>
          </a:p>
          <a:p>
            <a:pPr algn="l"/>
            <a:endParaRPr lang="en-GB" dirty="0">
              <a:solidFill>
                <a:schemeClr val="bg1"/>
              </a:solidFill>
              <a:latin typeface="Corbel" panose="020B0503020204020204" pitchFamily="34" charset="0"/>
            </a:endParaRPr>
          </a:p>
          <a:p>
            <a:pPr algn="l"/>
            <a:endParaRPr lang="en-GB" dirty="0">
              <a:solidFill>
                <a:schemeClr val="bg1"/>
              </a:solidFill>
              <a:latin typeface="Corbel" panose="020B0503020204020204" pitchFamily="34" charset="0"/>
            </a:endParaRPr>
          </a:p>
          <a:p>
            <a:r>
              <a:rPr lang="en-GB" sz="5000" dirty="0">
                <a:solidFill>
                  <a:schemeClr val="bg1"/>
                </a:solidFill>
                <a:latin typeface="Corbel" panose="020B0503020204020204" pitchFamily="34" charset="0"/>
              </a:rPr>
              <a:t>Comfort       &amp;      Assurance</a:t>
            </a:r>
          </a:p>
        </p:txBody>
      </p:sp>
      <p:sp>
        <p:nvSpPr>
          <p:cNvPr id="7" name="Right Arrow 6"/>
          <p:cNvSpPr/>
          <p:nvPr/>
        </p:nvSpPr>
        <p:spPr>
          <a:xfrm>
            <a:off x="6228184" y="2141083"/>
            <a:ext cx="800917" cy="401976"/>
          </a:xfrm>
          <a:prstGeom prst="rightArrow">
            <a:avLst/>
          </a:prstGeom>
          <a:solidFill>
            <a:schemeClr val="bg1"/>
          </a:solidFill>
          <a:ln>
            <a:no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Arrow 7"/>
          <p:cNvSpPr/>
          <p:nvPr/>
        </p:nvSpPr>
        <p:spPr>
          <a:xfrm>
            <a:off x="1842235" y="2137515"/>
            <a:ext cx="800917" cy="401976"/>
          </a:xfrm>
          <a:prstGeom prst="rightArrow">
            <a:avLst/>
          </a:prstGeom>
          <a:solidFill>
            <a:schemeClr val="bg1"/>
          </a:solidFill>
          <a:ln>
            <a:no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3"/>
          <p:cNvSpPr txBox="1">
            <a:spLocks/>
          </p:cNvSpPr>
          <p:nvPr/>
        </p:nvSpPr>
        <p:spPr>
          <a:xfrm>
            <a:off x="294268" y="548681"/>
            <a:ext cx="8526204" cy="5112568"/>
          </a:xfrm>
          <a:prstGeom prst="rect">
            <a:avLst/>
          </a:prstGeom>
          <a:solidFill>
            <a:schemeClr val="tx1"/>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3900" dirty="0">
                <a:solidFill>
                  <a:schemeClr val="bg1"/>
                </a:solidFill>
                <a:latin typeface="Corbel" panose="020B0503020204020204" pitchFamily="34" charset="0"/>
              </a:rPr>
              <a:t>“But we do not want you to be uninformed, brothers, about those who are asleep, that you may not grieve as </a:t>
            </a:r>
            <a:r>
              <a:rPr lang="en-GB" sz="3900" u="sng" dirty="0">
                <a:solidFill>
                  <a:schemeClr val="bg1"/>
                </a:solidFill>
                <a:latin typeface="Corbel" panose="020B0503020204020204" pitchFamily="34" charset="0"/>
              </a:rPr>
              <a:t>others do who have no hope</a:t>
            </a:r>
            <a:r>
              <a:rPr lang="en-GB" sz="3900" dirty="0">
                <a:solidFill>
                  <a:schemeClr val="bg1"/>
                </a:solidFill>
                <a:latin typeface="Corbel" panose="020B0503020204020204" pitchFamily="34" charset="0"/>
              </a:rPr>
              <a:t>. </a:t>
            </a:r>
          </a:p>
          <a:p>
            <a:pPr marL="0" indent="0" algn="ctr">
              <a:buNone/>
            </a:pPr>
            <a:r>
              <a:rPr lang="en-GB" sz="3900" dirty="0">
                <a:solidFill>
                  <a:schemeClr val="bg1"/>
                </a:solidFill>
                <a:latin typeface="Corbel" panose="020B0503020204020204" pitchFamily="34" charset="0"/>
              </a:rPr>
              <a:t>For since we believe that Jesus died and rose again, even so, through Jesus, God will bring with Him those who have  fallen asleep.”</a:t>
            </a:r>
          </a:p>
          <a:p>
            <a:pPr marL="0" indent="0" algn="ctr">
              <a:buFont typeface="Arial" panose="020B0604020202020204" pitchFamily="34" charset="0"/>
              <a:buNone/>
            </a:pPr>
            <a:endParaRPr lang="en-GB" sz="3400" dirty="0">
              <a:solidFill>
                <a:schemeClr val="bg1"/>
              </a:solidFill>
              <a:latin typeface="Corbel" panose="020B0503020204020204" pitchFamily="34" charset="0"/>
            </a:endParaRPr>
          </a:p>
        </p:txBody>
      </p:sp>
    </p:spTree>
    <p:extLst>
      <p:ext uri="{BB962C8B-B14F-4D97-AF65-F5344CB8AC3E}">
        <p14:creationId xmlns:p14="http://schemas.microsoft.com/office/powerpoint/2010/main" val="42245402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r>
              <a:rPr lang="en-GB" dirty="0">
                <a:solidFill>
                  <a:schemeClr val="bg1"/>
                </a:solidFill>
                <a:latin typeface="Corbel" panose="020B0503020204020204" pitchFamily="34" charset="0"/>
              </a:rPr>
              <a:t>Epicurus (341-270 B.C.) </a:t>
            </a:r>
          </a:p>
        </p:txBody>
      </p:sp>
      <p:sp>
        <p:nvSpPr>
          <p:cNvPr id="3" name="Content Placeholder 2"/>
          <p:cNvSpPr>
            <a:spLocks noGrp="1"/>
          </p:cNvSpPr>
          <p:nvPr>
            <p:ph idx="1"/>
          </p:nvPr>
        </p:nvSpPr>
        <p:spPr>
          <a:xfrm>
            <a:off x="251520" y="4704234"/>
            <a:ext cx="8640960" cy="2037133"/>
          </a:xfrm>
        </p:spPr>
        <p:txBody>
          <a:bodyPr>
            <a:normAutofit/>
          </a:bodyPr>
          <a:lstStyle/>
          <a:p>
            <a:pPr marL="0" indent="0" algn="ctr">
              <a:buNone/>
            </a:pPr>
            <a:r>
              <a:rPr lang="en-GB" sz="3600" dirty="0">
                <a:solidFill>
                  <a:schemeClr val="bg1"/>
                </a:solidFill>
                <a:latin typeface="Corbel" panose="020B0503020204020204" pitchFamily="34" charset="0"/>
              </a:rPr>
              <a:t>“Death does not concern us, because as long as we exist, death is not here. And when it does come, we no longer exist.”</a:t>
            </a:r>
          </a:p>
        </p:txBody>
      </p:sp>
      <p:pic>
        <p:nvPicPr>
          <p:cNvPr id="2052" name="Picture 4" descr="Epicurus On Why Death Should Not Concern Us | Philosophy Break"/>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l="9057" r="12836"/>
          <a:stretch/>
        </p:blipFill>
        <p:spPr bwMode="auto">
          <a:xfrm>
            <a:off x="323528" y="1230749"/>
            <a:ext cx="4464000" cy="32194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hat does Acts 17:18 mean? | Bible Art"/>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7000"/>
                    </a14:imgEffect>
                    <a14:imgEffect>
                      <a14:saturation sat="120000"/>
                    </a14:imgEffect>
                  </a14:imgLayer>
                </a14:imgProps>
              </a:ext>
              <a:ext uri="{28A0092B-C50C-407E-A947-70E740481C1C}">
                <a14:useLocalDpi xmlns:a14="http://schemas.microsoft.com/office/drawing/2010/main" val="0"/>
              </a:ext>
            </a:extLst>
          </a:blip>
          <a:srcRect t="8730" b="3712"/>
          <a:stretch/>
        </p:blipFill>
        <p:spPr bwMode="auto">
          <a:xfrm>
            <a:off x="5032375" y="1220907"/>
            <a:ext cx="3684701" cy="321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590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2570" y="5445224"/>
            <a:ext cx="8229600" cy="1212379"/>
          </a:xfrm>
        </p:spPr>
        <p:txBody>
          <a:bodyPr>
            <a:normAutofit lnSpcReduction="10000"/>
          </a:bodyPr>
          <a:lstStyle/>
          <a:p>
            <a:endParaRPr lang="en-GB" dirty="0"/>
          </a:p>
          <a:p>
            <a:pPr marL="0" indent="0" algn="ctr">
              <a:buNone/>
            </a:pPr>
            <a:r>
              <a:rPr lang="en-GB" sz="3600" dirty="0">
                <a:solidFill>
                  <a:srgbClr val="FFFF00"/>
                </a:solidFill>
                <a:latin typeface="Corbel" panose="020B0503020204020204" pitchFamily="34" charset="0"/>
              </a:rPr>
              <a:t>1 Thessalonians 4:15-18</a:t>
            </a:r>
          </a:p>
        </p:txBody>
      </p:sp>
      <p:sp>
        <p:nvSpPr>
          <p:cNvPr id="5" name="Title 1"/>
          <p:cNvSpPr txBox="1">
            <a:spLocks/>
          </p:cNvSpPr>
          <p:nvPr/>
        </p:nvSpPr>
        <p:spPr>
          <a:xfrm>
            <a:off x="489604" y="260648"/>
            <a:ext cx="8229600" cy="39604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solidFill>
                  <a:schemeClr val="bg1"/>
                </a:solidFill>
              </a:rPr>
              <a:t>   </a:t>
            </a:r>
            <a:r>
              <a:rPr lang="en-GB" sz="5000" dirty="0">
                <a:solidFill>
                  <a:schemeClr val="bg1"/>
                </a:solidFill>
                <a:latin typeface="Corbel" panose="020B0503020204020204" pitchFamily="34" charset="0"/>
              </a:rPr>
              <a:t>Sorrow       &amp;      Uncertainty  </a:t>
            </a:r>
          </a:p>
          <a:p>
            <a:pPr algn="l"/>
            <a:endParaRPr lang="en-GB" dirty="0">
              <a:solidFill>
                <a:schemeClr val="bg1"/>
              </a:solidFill>
              <a:latin typeface="Corbel" panose="020B0503020204020204" pitchFamily="34" charset="0"/>
            </a:endParaRPr>
          </a:p>
          <a:p>
            <a:pPr algn="l"/>
            <a:endParaRPr lang="en-GB" dirty="0">
              <a:solidFill>
                <a:schemeClr val="bg1"/>
              </a:solidFill>
              <a:latin typeface="Corbel" panose="020B0503020204020204" pitchFamily="34" charset="0"/>
            </a:endParaRPr>
          </a:p>
          <a:p>
            <a:r>
              <a:rPr lang="en-GB" sz="5000" dirty="0">
                <a:solidFill>
                  <a:schemeClr val="bg1"/>
                </a:solidFill>
                <a:latin typeface="Corbel" panose="020B0503020204020204" pitchFamily="34" charset="0"/>
              </a:rPr>
              <a:t>Comfort       &amp;      Assurance</a:t>
            </a:r>
          </a:p>
        </p:txBody>
      </p:sp>
      <p:sp>
        <p:nvSpPr>
          <p:cNvPr id="7" name="Right Arrow 6"/>
          <p:cNvSpPr/>
          <p:nvPr/>
        </p:nvSpPr>
        <p:spPr>
          <a:xfrm>
            <a:off x="6228184" y="2141083"/>
            <a:ext cx="800917" cy="401976"/>
          </a:xfrm>
          <a:prstGeom prst="rightArrow">
            <a:avLst/>
          </a:prstGeom>
          <a:solidFill>
            <a:schemeClr val="bg1"/>
          </a:solidFill>
          <a:ln>
            <a:no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Arrow 7"/>
          <p:cNvSpPr/>
          <p:nvPr/>
        </p:nvSpPr>
        <p:spPr>
          <a:xfrm>
            <a:off x="1842235" y="2137515"/>
            <a:ext cx="800917" cy="401976"/>
          </a:xfrm>
          <a:prstGeom prst="rightArrow">
            <a:avLst/>
          </a:prstGeom>
          <a:solidFill>
            <a:schemeClr val="bg1"/>
          </a:solidFill>
          <a:ln>
            <a:no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3"/>
          <p:cNvSpPr txBox="1">
            <a:spLocks/>
          </p:cNvSpPr>
          <p:nvPr/>
        </p:nvSpPr>
        <p:spPr>
          <a:xfrm>
            <a:off x="496" y="260648"/>
            <a:ext cx="9144000" cy="5678041"/>
          </a:xfrm>
          <a:prstGeom prst="rect">
            <a:avLst/>
          </a:prstGeom>
          <a:solidFill>
            <a:schemeClr val="tx1"/>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dirty="0">
                <a:solidFill>
                  <a:schemeClr val="bg1"/>
                </a:solidFill>
                <a:latin typeface="Corbel" panose="020B0503020204020204" pitchFamily="34" charset="0"/>
              </a:rPr>
              <a:t>“</a:t>
            </a:r>
            <a:r>
              <a:rPr lang="en-GB" dirty="0">
                <a:solidFill>
                  <a:schemeClr val="bg1"/>
                </a:solidFill>
              </a:rPr>
              <a:t>For this we declare to you by a word from the Lord, that we who are alive, who are left until the coming of the Lord, will not precede those who have fallen asleep. For the Lord Himself will descend from heaven with a cry of command, with the voice of an archangel, and with the sound of the trumpet of God. And the dead in Christ will rise first. </a:t>
            </a:r>
            <a:r>
              <a:rPr lang="en-GB" u="sng" dirty="0">
                <a:solidFill>
                  <a:schemeClr val="bg1"/>
                </a:solidFill>
                <a:latin typeface="Corbel" panose="020B0503020204020204" pitchFamily="34" charset="0"/>
              </a:rPr>
              <a:t>Then we who are alive, who are left, will be caught up</a:t>
            </a:r>
            <a:r>
              <a:rPr lang="en-GB" dirty="0">
                <a:solidFill>
                  <a:schemeClr val="bg1"/>
                </a:solidFill>
                <a:latin typeface="Corbel" panose="020B0503020204020204" pitchFamily="34" charset="0"/>
              </a:rPr>
              <a:t> together with them in the clouds to meet the Lord in the air, and    so we will always be with the Lord. Therefore   </a:t>
            </a:r>
            <a:r>
              <a:rPr lang="en-GB" u="sng" dirty="0">
                <a:solidFill>
                  <a:schemeClr val="bg1"/>
                </a:solidFill>
                <a:latin typeface="Corbel" panose="020B0503020204020204" pitchFamily="34" charset="0"/>
              </a:rPr>
              <a:t>encourage one another</a:t>
            </a:r>
            <a:r>
              <a:rPr lang="en-GB" dirty="0">
                <a:solidFill>
                  <a:schemeClr val="bg1"/>
                </a:solidFill>
                <a:latin typeface="Corbel" panose="020B0503020204020204" pitchFamily="34" charset="0"/>
              </a:rPr>
              <a:t> with these words.”</a:t>
            </a:r>
          </a:p>
        </p:txBody>
      </p:sp>
    </p:spTree>
    <p:extLst>
      <p:ext uri="{BB962C8B-B14F-4D97-AF65-F5344CB8AC3E}">
        <p14:creationId xmlns:p14="http://schemas.microsoft.com/office/powerpoint/2010/main" val="28439963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8194" name="Picture 2" descr="City of Corinth – Bible Discovery TV"/>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4000"/>
                    </a14:imgEffect>
                    <a14:imgEffect>
                      <a14:saturation sat="109000"/>
                    </a14:imgEffect>
                  </a14:imgLayer>
                </a14:imgProps>
              </a:ext>
              <a:ext uri="{28A0092B-C50C-407E-A947-70E740481C1C}">
                <a14:useLocalDpi xmlns:a14="http://schemas.microsoft.com/office/drawing/2010/main" val="0"/>
              </a:ext>
            </a:extLst>
          </a:blip>
          <a:srcRect l="-3" r="25535"/>
          <a:stretch/>
        </p:blipFill>
        <p:spPr bwMode="auto">
          <a:xfrm>
            <a:off x="-1044624" y="0"/>
            <a:ext cx="102138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6653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4005064"/>
            <a:ext cx="8229600" cy="2536588"/>
          </a:xfrm>
        </p:spPr>
        <p:txBody>
          <a:bodyPr/>
          <a:lstStyle/>
          <a:p>
            <a:endParaRPr lang="en-GB" dirty="0"/>
          </a:p>
          <a:p>
            <a:pPr marL="0" indent="0" algn="ctr">
              <a:buNone/>
            </a:pPr>
            <a:r>
              <a:rPr lang="en-GB" sz="3600" dirty="0">
                <a:solidFill>
                  <a:srgbClr val="FFFF00"/>
                </a:solidFill>
                <a:latin typeface="Corbel" panose="020B0503020204020204" pitchFamily="34" charset="0"/>
              </a:rPr>
              <a:t>1 Corinthians 15:51-52</a:t>
            </a:r>
          </a:p>
        </p:txBody>
      </p:sp>
      <p:sp>
        <p:nvSpPr>
          <p:cNvPr id="5" name="Title 1"/>
          <p:cNvSpPr txBox="1">
            <a:spLocks/>
          </p:cNvSpPr>
          <p:nvPr/>
        </p:nvSpPr>
        <p:spPr>
          <a:xfrm>
            <a:off x="467544" y="620688"/>
            <a:ext cx="8229600" cy="338437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5000" dirty="0">
                <a:solidFill>
                  <a:schemeClr val="bg1"/>
                </a:solidFill>
                <a:latin typeface="Corbel" panose="020B0503020204020204" pitchFamily="34" charset="0"/>
              </a:rPr>
              <a:t>Mystery  –  “What happens?”</a:t>
            </a:r>
            <a:r>
              <a:rPr lang="en-GB" dirty="0">
                <a:solidFill>
                  <a:schemeClr val="bg1"/>
                </a:solidFill>
                <a:latin typeface="Corbel" panose="020B0503020204020204" pitchFamily="34" charset="0"/>
              </a:rPr>
              <a:t>      </a:t>
            </a:r>
          </a:p>
          <a:p>
            <a:pPr algn="l"/>
            <a:endParaRPr lang="en-GB" dirty="0">
              <a:solidFill>
                <a:schemeClr val="bg1"/>
              </a:solidFill>
              <a:latin typeface="Corbel" panose="020B0503020204020204" pitchFamily="34" charset="0"/>
            </a:endParaRPr>
          </a:p>
          <a:p>
            <a:pPr algn="l"/>
            <a:endParaRPr lang="en-GB" dirty="0">
              <a:solidFill>
                <a:schemeClr val="bg1"/>
              </a:solidFill>
              <a:latin typeface="Corbel" panose="020B0503020204020204" pitchFamily="34" charset="0"/>
            </a:endParaRPr>
          </a:p>
          <a:p>
            <a:r>
              <a:rPr lang="en-GB" sz="5000" dirty="0">
                <a:solidFill>
                  <a:schemeClr val="bg1"/>
                </a:solidFill>
                <a:latin typeface="Corbel" panose="020B0503020204020204" pitchFamily="34" charset="0"/>
              </a:rPr>
              <a:t>Revealed   –   “This happens!” </a:t>
            </a:r>
          </a:p>
        </p:txBody>
      </p:sp>
      <p:sp>
        <p:nvSpPr>
          <p:cNvPr id="7" name="Right Arrow 6"/>
          <p:cNvSpPr/>
          <p:nvPr/>
        </p:nvSpPr>
        <p:spPr>
          <a:xfrm>
            <a:off x="1547663" y="2274786"/>
            <a:ext cx="800917" cy="401976"/>
          </a:xfrm>
          <a:prstGeom prst="rightArrow">
            <a:avLst/>
          </a:prstGeom>
          <a:solidFill>
            <a:schemeClr val="bg1"/>
          </a:solidFill>
          <a:ln>
            <a:no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4"/>
          <p:cNvSpPr txBox="1">
            <a:spLocks/>
          </p:cNvSpPr>
          <p:nvPr/>
        </p:nvSpPr>
        <p:spPr>
          <a:xfrm>
            <a:off x="467544" y="620688"/>
            <a:ext cx="8157592" cy="3744416"/>
          </a:xfrm>
          <a:prstGeom prst="rect">
            <a:avLst/>
          </a:prstGeom>
          <a:solidFill>
            <a:schemeClr val="tx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700" dirty="0">
                <a:solidFill>
                  <a:schemeClr val="bg1"/>
                </a:solidFill>
                <a:latin typeface="Corbel" panose="020B0503020204020204" pitchFamily="34" charset="0"/>
              </a:rPr>
              <a:t>“Behold! I tell you a mystery. </a:t>
            </a:r>
            <a:r>
              <a:rPr lang="en-GB" sz="3700" u="sng" dirty="0">
                <a:solidFill>
                  <a:schemeClr val="bg1"/>
                </a:solidFill>
                <a:latin typeface="Corbel" panose="020B0503020204020204" pitchFamily="34" charset="0"/>
              </a:rPr>
              <a:t>We shall not all sleep, but we shall all be changed, in a moment</a:t>
            </a:r>
            <a:r>
              <a:rPr lang="en-GB" sz="3700" dirty="0">
                <a:solidFill>
                  <a:schemeClr val="bg1"/>
                </a:solidFill>
                <a:latin typeface="Corbel" panose="020B0503020204020204" pitchFamily="34" charset="0"/>
              </a:rPr>
              <a:t>, in the twinkling of an eye, at the last trumpet. For the trumpet will sound, and the dead will be raised imperishable, and we shall be changed.”</a:t>
            </a:r>
            <a:endParaRPr lang="en-GB" sz="3700" dirty="0"/>
          </a:p>
        </p:txBody>
      </p:sp>
    </p:spTree>
    <p:extLst>
      <p:ext uri="{BB962C8B-B14F-4D97-AF65-F5344CB8AC3E}">
        <p14:creationId xmlns:p14="http://schemas.microsoft.com/office/powerpoint/2010/main" val="34625797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Victory In Jesus - EBCRockyM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Victory In Jesus - EBCRockyM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6" descr="Victory In Jesus - EBCRockyM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8" descr="Victory In Jesus - EBCRockyM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10" descr="Victory In Jesus - EBCRockyM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56" name="Picture 12" descr="In the Twinkling of an Eye"/>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6000"/>
                    </a14:imgEffect>
                    <a14:imgEffect>
                      <a14:saturation sat="118000"/>
                    </a14:imgEffect>
                    <a14:imgEffect>
                      <a14:brightnessContrast bright="1000"/>
                    </a14:imgEffect>
                  </a14:imgLayer>
                </a14:imgProps>
              </a:ext>
              <a:ext uri="{28A0092B-C50C-407E-A947-70E740481C1C}">
                <a14:useLocalDpi xmlns:a14="http://schemas.microsoft.com/office/drawing/2010/main" val="0"/>
              </a:ext>
            </a:extLst>
          </a:blip>
          <a:srcRect b="3286"/>
          <a:stretch/>
        </p:blipFill>
        <p:spPr bwMode="auto">
          <a:xfrm>
            <a:off x="630853" y="160337"/>
            <a:ext cx="7896309" cy="4204767"/>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idx="1"/>
          </p:nvPr>
        </p:nvSpPr>
        <p:spPr>
          <a:xfrm>
            <a:off x="307975" y="4617132"/>
            <a:ext cx="6058289" cy="2124236"/>
          </a:xfrm>
        </p:spPr>
        <p:txBody>
          <a:bodyPr>
            <a:normAutofit fontScale="55000" lnSpcReduction="20000"/>
          </a:bodyPr>
          <a:lstStyle/>
          <a:p>
            <a:pPr marL="0" indent="0" algn="ctr">
              <a:buNone/>
            </a:pPr>
            <a:r>
              <a:rPr lang="en-GB" sz="6700" dirty="0">
                <a:solidFill>
                  <a:schemeClr val="bg1"/>
                </a:solidFill>
                <a:latin typeface="Corbel" panose="020B0503020204020204" pitchFamily="34" charset="0"/>
              </a:rPr>
              <a:t>“in the twinkling of an eye” </a:t>
            </a:r>
          </a:p>
          <a:p>
            <a:pPr marL="0" indent="0" algn="ctr">
              <a:buNone/>
            </a:pPr>
            <a:r>
              <a:rPr lang="en-GB" sz="6200" dirty="0">
                <a:solidFill>
                  <a:schemeClr val="bg1"/>
                </a:solidFill>
                <a:latin typeface="Corbel" panose="020B0503020204020204" pitchFamily="34" charset="0"/>
              </a:rPr>
              <a:t>(Greek = </a:t>
            </a:r>
            <a:r>
              <a:rPr lang="en-GB" sz="6200" i="1" dirty="0" err="1">
                <a:solidFill>
                  <a:schemeClr val="bg1"/>
                </a:solidFill>
                <a:latin typeface="Corbel" panose="020B0503020204020204" pitchFamily="34" charset="0"/>
              </a:rPr>
              <a:t>en</a:t>
            </a:r>
            <a:r>
              <a:rPr lang="en-GB" sz="6200" dirty="0">
                <a:solidFill>
                  <a:schemeClr val="bg1"/>
                </a:solidFill>
                <a:latin typeface="Corbel" panose="020B0503020204020204" pitchFamily="34" charset="0"/>
              </a:rPr>
              <a:t> </a:t>
            </a:r>
            <a:r>
              <a:rPr lang="en-GB" sz="6200" i="1" dirty="0" err="1">
                <a:solidFill>
                  <a:schemeClr val="bg1"/>
                </a:solidFill>
                <a:latin typeface="Corbel" panose="020B0503020204020204" pitchFamily="34" charset="0"/>
              </a:rPr>
              <a:t>atomō</a:t>
            </a:r>
            <a:r>
              <a:rPr lang="en-GB" sz="6200" dirty="0">
                <a:solidFill>
                  <a:schemeClr val="bg1"/>
                </a:solidFill>
                <a:latin typeface="Corbel" panose="020B0503020204020204" pitchFamily="34" charset="0"/>
              </a:rPr>
              <a:t>)</a:t>
            </a:r>
          </a:p>
          <a:p>
            <a:pPr marL="0" indent="0" algn="ctr">
              <a:buNone/>
            </a:pPr>
            <a:endParaRPr lang="en-GB" sz="1800" dirty="0">
              <a:solidFill>
                <a:schemeClr val="bg1"/>
              </a:solidFill>
              <a:latin typeface="Corbel" panose="020B0503020204020204" pitchFamily="34" charset="0"/>
            </a:endParaRPr>
          </a:p>
          <a:p>
            <a:pPr marL="0" indent="0" algn="ctr">
              <a:buNone/>
            </a:pPr>
            <a:r>
              <a:rPr lang="en-GB" sz="6600" dirty="0">
                <a:solidFill>
                  <a:schemeClr val="bg1"/>
                </a:solidFill>
                <a:latin typeface="Corbel" panose="020B0503020204020204" pitchFamily="34" charset="0"/>
              </a:rPr>
              <a:t> </a:t>
            </a:r>
            <a:r>
              <a:rPr lang="en-GB" sz="5800" dirty="0">
                <a:solidFill>
                  <a:srgbClr val="FFFF00"/>
                </a:solidFill>
                <a:latin typeface="Corbel" panose="020B0503020204020204" pitchFamily="34" charset="0"/>
              </a:rPr>
              <a:t>1 Corinthians 15:52</a:t>
            </a:r>
            <a:endParaRPr lang="en-GB" sz="5800" dirty="0">
              <a:solidFill>
                <a:srgbClr val="FFFF00"/>
              </a:solidFill>
              <a:effectLst>
                <a:glow rad="228600">
                  <a:schemeClr val="accent3">
                    <a:satMod val="175000"/>
                    <a:alpha val="40000"/>
                  </a:schemeClr>
                </a:glow>
                <a:outerShdw blurRad="63500" dir="3600000" algn="tl" rotWithShape="0">
                  <a:srgbClr val="000000">
                    <a:alpha val="70000"/>
                  </a:srgbClr>
                </a:outerShdw>
              </a:effectLst>
              <a:latin typeface="Corbel" panose="020B0503020204020204" pitchFamily="34" charset="0"/>
            </a:endParaRPr>
          </a:p>
        </p:txBody>
      </p:sp>
      <p:pic>
        <p:nvPicPr>
          <p:cNvPr id="10" name="Picture 2" descr="Atom: Definition, Structure &amp; Parts with Labeled Diagram"/>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17000"/>
                    </a14:imgEffect>
                    <a14:imgEffect>
                      <a14:saturation sat="131000"/>
                    </a14:imgEffect>
                  </a14:imgLayer>
                </a14:imgProps>
              </a:ext>
              <a:ext uri="{28A0092B-C50C-407E-A947-70E740481C1C}">
                <a14:useLocalDpi xmlns:a14="http://schemas.microsoft.com/office/drawing/2010/main" val="0"/>
              </a:ext>
            </a:extLst>
          </a:blip>
          <a:srcRect t="12495" b="418"/>
          <a:stretch/>
        </p:blipFill>
        <p:spPr bwMode="auto">
          <a:xfrm>
            <a:off x="6084168" y="4535691"/>
            <a:ext cx="2455601" cy="2196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3093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16000"/>
                    </a14:imgEffect>
                    <a14:imgEffect>
                      <a14:saturation sat="135000"/>
                    </a14:imgEffect>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729129" y="0"/>
            <a:ext cx="106508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87231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fly away When I die, Hallelujah bye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fly away When I die, Hallelujah bye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5" name="Picture 7" descr="Pin pag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0000"/>
                    </a14:imgEffect>
                    <a14:imgEffect>
                      <a14:brightnessContrast bright="22000"/>
                    </a14:imgEffect>
                  </a14:imgLayer>
                </a14:imgProps>
              </a:ext>
              <a:ext uri="{28A0092B-C50C-407E-A947-70E740481C1C}">
                <a14:useLocalDpi xmlns:a14="http://schemas.microsoft.com/office/drawing/2010/main" val="0"/>
              </a:ext>
            </a:extLst>
          </a:blip>
          <a:srcRect/>
          <a:stretch>
            <a:fillRect/>
          </a:stretch>
        </p:blipFill>
        <p:spPr bwMode="auto">
          <a:xfrm>
            <a:off x="612775" y="0"/>
            <a:ext cx="7991673" cy="76054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Pin page"/>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0000"/>
                    </a14:imgEffect>
                    <a14:imgEffect>
                      <a14:brightnessContrast bright="22000"/>
                    </a14:imgEffect>
                  </a14:imgLayer>
                </a14:imgProps>
              </a:ext>
              <a:ext uri="{28A0092B-C50C-407E-A947-70E740481C1C}">
                <a14:useLocalDpi xmlns:a14="http://schemas.microsoft.com/office/drawing/2010/main" val="0"/>
              </a:ext>
            </a:extLst>
          </a:blip>
          <a:srcRect l="17105" t="13266" r="64423" b="76319"/>
          <a:stretch/>
        </p:blipFill>
        <p:spPr bwMode="auto">
          <a:xfrm>
            <a:off x="2991490" y="1700808"/>
            <a:ext cx="1292478" cy="70848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2991489" y="1617293"/>
            <a:ext cx="1180638" cy="792000"/>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Font typeface="Arial" panose="020B0604020202020204" pitchFamily="34" charset="0"/>
              <a:buNone/>
            </a:pPr>
            <a:r>
              <a:rPr lang="en-GB" sz="5400" b="1" dirty="0">
                <a:latin typeface="Trebuchet MS" panose="020B0603020202020204" pitchFamily="34" charset="0"/>
              </a:rPr>
              <a:t>IF</a:t>
            </a:r>
          </a:p>
        </p:txBody>
      </p:sp>
    </p:spTree>
    <p:extLst>
      <p:ext uri="{BB962C8B-B14F-4D97-AF65-F5344CB8AC3E}">
        <p14:creationId xmlns:p14="http://schemas.microsoft.com/office/powerpoint/2010/main" val="30504099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3781</TotalTime>
  <Words>1412</Words>
  <Application>Microsoft Office PowerPoint</Application>
  <PresentationFormat>On-screen Show (4:3)</PresentationFormat>
  <Paragraphs>164</Paragraphs>
  <Slides>118</Slides>
  <Notes>0</Notes>
  <HiddenSlides>0</HiddenSlides>
  <MMClips>0</MMClips>
  <ScaleCrop>false</ScaleCrop>
  <HeadingPairs>
    <vt:vector size="4" baseType="variant">
      <vt:variant>
        <vt:lpstr>Theme</vt:lpstr>
      </vt:variant>
      <vt:variant>
        <vt:i4>1</vt:i4>
      </vt:variant>
      <vt:variant>
        <vt:lpstr>Slide Titles</vt:lpstr>
      </vt:variant>
      <vt:variant>
        <vt:i4>118</vt:i4>
      </vt:variant>
    </vt:vector>
  </HeadingPairs>
  <TitlesOfParts>
    <vt:vector size="119" baseType="lpstr">
      <vt:lpstr>Office Theme</vt:lpstr>
      <vt:lpstr>PowerPoint Presentation</vt:lpstr>
      <vt:lpstr>   Pastor Patrick McDonagh          Pastor Billy Winter                      &amp; Tammy                                            &amp; Tutty</vt:lpstr>
      <vt:lpstr>PowerPoint Presentation</vt:lpstr>
      <vt:lpstr>PowerPoint Presentation</vt:lpstr>
      <vt:lpstr>June 2022  Pastor Matthew &amp;  Lulu Daly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Pancake  Paul</vt:lpstr>
      <vt:lpstr>PowerPoint Presentation</vt:lpstr>
      <vt:lpstr>Jackie &amp; Mary Boyd</vt:lpstr>
      <vt:lpstr>Pastor  Clément Le Cossec 1921-2001</vt:lpstr>
      <vt:lpstr>PowerPoint Presentation</vt:lpstr>
      <vt:lpstr>First Encounter 1946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Baptisms</vt:lpstr>
      <vt:lpstr>PowerPoint Presentation</vt:lpstr>
      <vt:lpstr>PowerPoint Presentation</vt:lpstr>
      <vt:lpstr>PowerPoint Presentation</vt:lpstr>
      <vt:lpstr>PowerPoint Presentation</vt:lpstr>
      <vt:lpstr>PowerPoint Presentation</vt:lpstr>
      <vt:lpstr>“While on a journey to Israel, aboard a cruise liner JERUSALEM, I had the opportunity to speak with Prime Minister Ben Gurion      who was on board.”</vt:lpstr>
      <vt:lpstr>“He invited me to  ‘come live in Israel, you will be welcome.’”</vt:lpstr>
      <vt:lpstr>General Yigael Yadin</vt:lpstr>
      <vt:lpstr>           27th Zionist Congress, Jerusalem June 9 – 19, 1968         </vt:lpstr>
      <vt:lpstr>PowerPoint Presentation</vt:lpstr>
      <vt:lpstr>PowerPoint Presentation</vt:lpstr>
      <vt:lpstr>Ayrshire, SCOTLAND</vt:lpstr>
      <vt:lpstr>Newton-le-Willows, ENGLAND</vt:lpstr>
      <vt:lpstr>Sandbach, ENGLAND</vt:lpstr>
      <vt:lpstr>Caldicot, WALES</vt:lpstr>
      <vt:lpstr>Wrexham, WALES</vt:lpstr>
      <vt:lpstr>PowerPoint Presentation</vt:lpstr>
      <vt:lpstr>September 2023  Queensferry Church  Holocaust Tour to Poland</vt:lpstr>
      <vt:lpstr>PowerPoint Presentation</vt:lpstr>
      <vt:lpstr>PowerPoint Presentation</vt:lpstr>
      <vt:lpstr>“the Devouring”</vt:lpstr>
      <vt:lpstr>Robert Ritter, head of the Racial Hygiene and Demographic Biology Research Unit of Nazi Germany’s Criminal Police, interviewing a Romani woman in 1936</vt:lpstr>
      <vt:lpstr>Marzahn, Germany – first internment camp for Roma (Gypsies) in the Third Reich  United States Holocaust Memorial Museum (ushmm.org)</vt:lpstr>
      <vt:lpstr>Roma (Gypsy) prisoners line up for roll call in the Dachau concentration camp.   Germany (June 1938)</vt:lpstr>
      <vt:lpstr>PowerPoint Presentation</vt:lpstr>
      <vt:lpstr>Austrian police round up Gypsy families from Vienna for deportation to Poland, 1939</vt:lpstr>
      <vt:lpstr>PowerPoint Presentation</vt:lpstr>
      <vt:lpstr>PowerPoint Presentation</vt:lpstr>
      <vt:lpstr>Gypsy women inspected at Ravensbrück concentration camp, Germany</vt:lpstr>
      <vt:lpstr>PowerPoint Presentation</vt:lpstr>
      <vt:lpstr>www.roma-sinti-holocaust-memorial-day.eu/history/children/</vt:lpstr>
      <vt:lpstr>www.travellerstimes.org.uk/news/2014/11/roma-holocaust</vt:lpstr>
      <vt:lpstr>PowerPoint Presentation</vt:lpstr>
      <vt:lpstr>PowerPoint Presentation</vt:lpstr>
      <vt:lpstr>“the girl with the headdress”  Anna Maria (Settela) Steinbach, aged 9  </vt:lpstr>
      <vt:lpstr>PowerPoint Presentation</vt:lpstr>
      <vt:lpstr>PowerPoint Presentation</vt:lpstr>
      <vt:lpstr>PowerPoint Presentation</vt:lpstr>
      <vt:lpstr>PowerPoint Presentation</vt:lpstr>
      <vt:lpstr>Rapture Truth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Parting       &amp;       Betrothal             Reunion      &amp;       Marriage  </vt:lpstr>
      <vt:lpstr>PowerPoint Presentation</vt:lpstr>
      <vt:lpstr>         Parting       &amp;       Betrothal             Reunion      &amp;       Marriage  </vt:lpstr>
      <vt:lpstr>         Parting       &amp;       Betrothal             Reunion      &amp;       Marriage  </vt:lpstr>
      <vt:lpstr>PowerPoint Presentation</vt:lpstr>
      <vt:lpstr>PowerPoint Presentation</vt:lpstr>
      <vt:lpstr>Epicurus (341-270 B.C.)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dc:creator>
  <cp:lastModifiedBy>Paul</cp:lastModifiedBy>
  <cp:revision>227</cp:revision>
  <dcterms:created xsi:type="dcterms:W3CDTF">2024-10-22T12:50:46Z</dcterms:created>
  <dcterms:modified xsi:type="dcterms:W3CDTF">2024-12-02T16:50:57Z</dcterms:modified>
</cp:coreProperties>
</file>