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540" r:id="rId2"/>
    <p:sldId id="631" r:id="rId3"/>
    <p:sldId id="572" r:id="rId4"/>
    <p:sldId id="632" r:id="rId5"/>
    <p:sldId id="258" r:id="rId6"/>
    <p:sldId id="633" r:id="rId7"/>
    <p:sldId id="634" r:id="rId8"/>
    <p:sldId id="635" r:id="rId9"/>
    <p:sldId id="639" r:id="rId10"/>
    <p:sldId id="637" r:id="rId11"/>
    <p:sldId id="636" r:id="rId12"/>
    <p:sldId id="266" r:id="rId13"/>
    <p:sldId id="259" r:id="rId14"/>
    <p:sldId id="641" r:id="rId15"/>
    <p:sldId id="642" r:id="rId16"/>
    <p:sldId id="260" r:id="rId17"/>
    <p:sldId id="262" r:id="rId18"/>
    <p:sldId id="261" r:id="rId19"/>
    <p:sldId id="267" r:id="rId20"/>
    <p:sldId id="263" r:id="rId21"/>
    <p:sldId id="264" r:id="rId22"/>
    <p:sldId id="265" r:id="rId23"/>
    <p:sldId id="270" r:id="rId24"/>
    <p:sldId id="268" r:id="rId25"/>
    <p:sldId id="276" r:id="rId26"/>
    <p:sldId id="644" r:id="rId27"/>
    <p:sldId id="645" r:id="rId28"/>
    <p:sldId id="274" r:id="rId29"/>
    <p:sldId id="640" r:id="rId30"/>
    <p:sldId id="643" r:id="rId31"/>
    <p:sldId id="275" r:id="rId32"/>
    <p:sldId id="638" r:id="rId33"/>
    <p:sldId id="273" r:id="rId34"/>
    <p:sldId id="257" r:id="rId35"/>
    <p:sldId id="271" r:id="rId36"/>
    <p:sldId id="272"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4"/>
    <p:restoredTop sz="94729"/>
  </p:normalViewPr>
  <p:slideViewPr>
    <p:cSldViewPr snapToGrid="0">
      <p:cViewPr varScale="1">
        <p:scale>
          <a:sx n="106" d="100"/>
          <a:sy n="106" d="100"/>
        </p:scale>
        <p:origin x="200"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A7B38-5D0F-CB4E-94B7-7642B38B5EE1}"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3362C-71BE-EB45-ACB7-60EB640CB760}" type="slidenum">
              <a:rPr lang="en-US" smtClean="0"/>
              <a:t>‹#›</a:t>
            </a:fld>
            <a:endParaRPr lang="en-US"/>
          </a:p>
        </p:txBody>
      </p:sp>
    </p:spTree>
    <p:extLst>
      <p:ext uri="{BB962C8B-B14F-4D97-AF65-F5344CB8AC3E}">
        <p14:creationId xmlns:p14="http://schemas.microsoft.com/office/powerpoint/2010/main" val="329399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B3362C-71BE-EB45-ACB7-60EB640CB760}" type="slidenum">
              <a:rPr lang="en-US" smtClean="0"/>
              <a:t>1</a:t>
            </a:fld>
            <a:endParaRPr lang="en-US"/>
          </a:p>
        </p:txBody>
      </p:sp>
    </p:spTree>
    <p:extLst>
      <p:ext uri="{BB962C8B-B14F-4D97-AF65-F5344CB8AC3E}">
        <p14:creationId xmlns:p14="http://schemas.microsoft.com/office/powerpoint/2010/main" val="62212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ceholder 2"/>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0" name="Placeholder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261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B3362C-71BE-EB45-ACB7-60EB640CB760}" type="slidenum">
              <a:rPr lang="en-US" smtClean="0"/>
              <a:t>37</a:t>
            </a:fld>
            <a:endParaRPr lang="en-US"/>
          </a:p>
        </p:txBody>
      </p:sp>
    </p:spTree>
    <p:extLst>
      <p:ext uri="{BB962C8B-B14F-4D97-AF65-F5344CB8AC3E}">
        <p14:creationId xmlns:p14="http://schemas.microsoft.com/office/powerpoint/2010/main" val="298208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CF2D-1311-A1FE-88B9-DE7243996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5AFB7-1774-CD12-AC42-CFCFD3ACD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F9EEB6-043E-DD6D-2014-79D389011AA2}"/>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94D52E2D-1A64-309A-56CA-8682B7598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81D01-BCCF-DE72-37B0-D940019A08CA}"/>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180808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0C46-40DD-68B9-C797-838859388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CE010-CF99-BAC1-0491-78F389FF3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611C6-063A-4692-FD47-0A0BCD86ECD7}"/>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89E79523-1203-5539-3CA6-2593C5AB7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81D16-CA07-E8AA-31A6-1567889F830D}"/>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316543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28641-6A5E-3EAC-6867-F59103C1E9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B0D47-F4AD-D86D-1925-5E04A9F03A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B7823-4C06-B5D2-4F2E-88AE76D43A31}"/>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A8E330B7-3ADF-73DF-BE35-90F1E3592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F146E-75BE-C29D-1F0F-6EDBCDF68A40}"/>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66774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EB09-9BA7-6862-6D36-415F18116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71110-C461-14C7-8448-7BEC0216C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A3CB9-0C51-F8C6-488E-8A5F3938774B}"/>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22DA9BF6-AA96-241F-1B42-7067CF0D3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25E0-9FD5-FB48-5683-A4DBEEBAAB85}"/>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4790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6B34-2C8A-D2F3-6DCE-6C0E874AC5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C6324E-3290-EE8B-697F-B7FF13ED40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AA588-9296-ABEA-4EE4-BF328ECEE99B}"/>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0E96513F-87A8-A9BA-8226-0B354F13A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29DCD-7A24-C390-E219-2FFD1FF29085}"/>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353517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A164-DA52-BD42-FFD5-AB252474A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9BB63F-E3E7-9320-466F-46CB963932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ADAF23-07D0-14F4-4A43-60D0FDBE54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262A8-D84E-01E6-B236-63069AC507E3}"/>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6" name="Footer Placeholder 5">
            <a:extLst>
              <a:ext uri="{FF2B5EF4-FFF2-40B4-BE49-F238E27FC236}">
                <a16:creationId xmlns:a16="http://schemas.microsoft.com/office/drawing/2014/main" id="{38EDFDB4-DFBC-9A2B-3BC4-755880032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62ED8-B91C-18AD-D65F-A2EC2ED6F703}"/>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16529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BEFF-5F2B-5CC0-CFA0-39D1D0469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10ED1-1858-5147-DB03-55EEB1AE3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A86CD9-C643-915A-DD7E-76E4D43CA7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14DF1-1D49-50C2-6A3C-E327A2550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E02ED7-6A05-A98B-A7DF-89786371FD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73B51-FE68-7881-85A0-53F6E1C61842}"/>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8" name="Footer Placeholder 7">
            <a:extLst>
              <a:ext uri="{FF2B5EF4-FFF2-40B4-BE49-F238E27FC236}">
                <a16:creationId xmlns:a16="http://schemas.microsoft.com/office/drawing/2014/main" id="{64554290-D1ED-480E-18BC-2F47A32625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95E5EC-BE73-A805-CE96-F9BD063A6B29}"/>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182715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B6D3-C00E-97AD-00BB-D534B422F4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12E51-BAA0-4F73-FDB9-C7D4A4AC582C}"/>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4" name="Footer Placeholder 3">
            <a:extLst>
              <a:ext uri="{FF2B5EF4-FFF2-40B4-BE49-F238E27FC236}">
                <a16:creationId xmlns:a16="http://schemas.microsoft.com/office/drawing/2014/main" id="{38312C89-EC9E-B8C1-DAC0-F4208D61F9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DEA55D-2835-0CFD-1479-AD2EA69F4B98}"/>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2179985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B86405-6644-56A6-FBD5-F34415CA34B3}"/>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3" name="Footer Placeholder 2">
            <a:extLst>
              <a:ext uri="{FF2B5EF4-FFF2-40B4-BE49-F238E27FC236}">
                <a16:creationId xmlns:a16="http://schemas.microsoft.com/office/drawing/2014/main" id="{C09C5465-9669-C226-906D-241044744E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E29F6E-6D54-E8B7-A45F-5EAB337EFD3B}"/>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263569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8807-8434-CE7F-3876-D64445669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0C675F-8DAD-B18B-5E95-79F79CFFE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4E6F3-A264-CC9D-3051-676008582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61FB6-EF06-3C56-5DD6-F579A0BAF73A}"/>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6" name="Footer Placeholder 5">
            <a:extLst>
              <a:ext uri="{FF2B5EF4-FFF2-40B4-BE49-F238E27FC236}">
                <a16:creationId xmlns:a16="http://schemas.microsoft.com/office/drawing/2014/main" id="{47F2C912-4B30-9B72-317F-C5BDA3C95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ACECD-ED14-B56C-788A-CE4A154E90D8}"/>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386339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5134-5E78-7CEC-097E-D6436338F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D98B51-87BF-4B25-5859-5005FAB428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D40318-218C-9FE3-4617-54D39B702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94FB5-7BFF-FA12-88E0-F7F40297C0A9}"/>
              </a:ext>
            </a:extLst>
          </p:cNvPr>
          <p:cNvSpPr>
            <a:spLocks noGrp="1"/>
          </p:cNvSpPr>
          <p:nvPr>
            <p:ph type="dt" sz="half" idx="10"/>
          </p:nvPr>
        </p:nvSpPr>
        <p:spPr/>
        <p:txBody>
          <a:bodyPr/>
          <a:lstStyle/>
          <a:p>
            <a:fld id="{77F05D60-8AE0-D547-9164-EA36470EC1C8}" type="datetimeFigureOut">
              <a:rPr lang="en-US" smtClean="0"/>
              <a:t>12/10/24</a:t>
            </a:fld>
            <a:endParaRPr lang="en-US"/>
          </a:p>
        </p:txBody>
      </p:sp>
      <p:sp>
        <p:nvSpPr>
          <p:cNvPr id="6" name="Footer Placeholder 5">
            <a:extLst>
              <a:ext uri="{FF2B5EF4-FFF2-40B4-BE49-F238E27FC236}">
                <a16:creationId xmlns:a16="http://schemas.microsoft.com/office/drawing/2014/main" id="{09C29233-C3B4-5386-1CB1-77D2406C63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A8BDE-1C59-B0BB-3B47-5ECA17A92525}"/>
              </a:ext>
            </a:extLst>
          </p:cNvPr>
          <p:cNvSpPr>
            <a:spLocks noGrp="1"/>
          </p:cNvSpPr>
          <p:nvPr>
            <p:ph type="sldNum" sz="quarter" idx="12"/>
          </p:nvPr>
        </p:nvSpPr>
        <p:spPr/>
        <p:txBody>
          <a:bodyPr/>
          <a:lstStyle/>
          <a:p>
            <a:fld id="{CE63A3F6-1607-4B47-BD4F-87FB24427722}" type="slidenum">
              <a:rPr lang="en-US" smtClean="0"/>
              <a:t>‹#›</a:t>
            </a:fld>
            <a:endParaRPr lang="en-US"/>
          </a:p>
        </p:txBody>
      </p:sp>
    </p:spTree>
    <p:extLst>
      <p:ext uri="{BB962C8B-B14F-4D97-AF65-F5344CB8AC3E}">
        <p14:creationId xmlns:p14="http://schemas.microsoft.com/office/powerpoint/2010/main" val="1833405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42110-9CAD-0D56-8652-72F99D88F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D8689B-5F15-FBB5-F3D6-74A0536E7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9501F-3AD1-DA6B-531C-2891C4449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F05D60-8AE0-D547-9164-EA36470EC1C8}" type="datetimeFigureOut">
              <a:rPr lang="en-US" smtClean="0"/>
              <a:t>12/10/24</a:t>
            </a:fld>
            <a:endParaRPr lang="en-US"/>
          </a:p>
        </p:txBody>
      </p:sp>
      <p:sp>
        <p:nvSpPr>
          <p:cNvPr id="5" name="Footer Placeholder 4">
            <a:extLst>
              <a:ext uri="{FF2B5EF4-FFF2-40B4-BE49-F238E27FC236}">
                <a16:creationId xmlns:a16="http://schemas.microsoft.com/office/drawing/2014/main" id="{E08FBD57-4AA1-4330-6D06-A28EF6941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C0E951-B3BF-439B-2885-7A22EA9C5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63A3F6-1607-4B47-BD4F-87FB24427722}" type="slidenum">
              <a:rPr lang="en-US" smtClean="0"/>
              <a:t>‹#›</a:t>
            </a:fld>
            <a:endParaRPr lang="en-US"/>
          </a:p>
        </p:txBody>
      </p:sp>
    </p:spTree>
    <p:extLst>
      <p:ext uri="{BB962C8B-B14F-4D97-AF65-F5344CB8AC3E}">
        <p14:creationId xmlns:p14="http://schemas.microsoft.com/office/powerpoint/2010/main" val="215878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Screen Shot 2015-12-08 at 8.33.10 AM.png">
            <a:extLst>
              <a:ext uri="{FF2B5EF4-FFF2-40B4-BE49-F238E27FC236}">
                <a16:creationId xmlns:a16="http://schemas.microsoft.com/office/drawing/2014/main" id="{0E71DA87-E444-9E41-8E0C-ACE06362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660401"/>
            <a:ext cx="803751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6">
            <a:extLst>
              <a:ext uri="{FF2B5EF4-FFF2-40B4-BE49-F238E27FC236}">
                <a16:creationId xmlns:a16="http://schemas.microsoft.com/office/drawing/2014/main" id="{D655F03E-67E3-854A-B7FA-F743E98ADCE4}"/>
              </a:ext>
            </a:extLst>
          </p:cNvPr>
          <p:cNvSpPr txBox="1">
            <a:spLocks noChangeArrowheads="1"/>
          </p:cNvSpPr>
          <p:nvPr/>
        </p:nvSpPr>
        <p:spPr bwMode="auto">
          <a:xfrm>
            <a:off x="2700339" y="3206751"/>
            <a:ext cx="7077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i="1" dirty="0"/>
              <a:t>Biblical World News </a:t>
            </a:r>
          </a:p>
          <a:p>
            <a:pPr algn="ctr" eaLnBrk="1" hangingPunct="1">
              <a:lnSpc>
                <a:spcPct val="100000"/>
              </a:lnSpc>
              <a:spcBef>
                <a:spcPct val="0"/>
              </a:spcBef>
              <a:buFontTx/>
              <a:buNone/>
            </a:pPr>
            <a:r>
              <a:rPr lang="en-US" altLang="en-US" sz="3200" i="1" dirty="0"/>
              <a:t>365 Days a Year</a:t>
            </a:r>
          </a:p>
          <a:p>
            <a:pPr algn="ctr" eaLnBrk="1" hangingPunct="1">
              <a:lnSpc>
                <a:spcPct val="100000"/>
              </a:lnSpc>
              <a:spcBef>
                <a:spcPct val="0"/>
              </a:spcBef>
              <a:buFontTx/>
              <a:buNone/>
            </a:pPr>
            <a:endParaRPr lang="en-US" altLang="en-US" sz="3200" i="1" dirty="0"/>
          </a:p>
          <a:p>
            <a:pPr algn="ctr" eaLnBrk="1" hangingPunct="1">
              <a:lnSpc>
                <a:spcPct val="100000"/>
              </a:lnSpc>
              <a:spcBef>
                <a:spcPct val="0"/>
              </a:spcBef>
              <a:buFontTx/>
              <a:buNone/>
            </a:pPr>
            <a:r>
              <a:rPr lang="en-US" altLang="en-US" sz="3200" i="1" dirty="0"/>
              <a:t>http://</a:t>
            </a:r>
            <a:r>
              <a:rPr lang="en-US" altLang="en-US" sz="3200" i="1" dirty="0" err="1"/>
              <a:t>watch.org</a:t>
            </a:r>
            <a:endParaRPr lang="en-US" altLang="en-US" sz="3200" i="1" dirty="0"/>
          </a:p>
        </p:txBody>
      </p:sp>
    </p:spTree>
    <p:extLst>
      <p:ext uri="{BB962C8B-B14F-4D97-AF65-F5344CB8AC3E}">
        <p14:creationId xmlns:p14="http://schemas.microsoft.com/office/powerpoint/2010/main" val="282360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099E-83A5-372D-823F-55874304C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873E2-506F-32CC-4FD6-390B30B2FCEF}"/>
              </a:ext>
            </a:extLst>
          </p:cNvPr>
          <p:cNvSpPr>
            <a:spLocks noGrp="1"/>
          </p:cNvSpPr>
          <p:nvPr>
            <p:ph type="title"/>
          </p:nvPr>
        </p:nvSpPr>
        <p:spPr/>
        <p:txBody>
          <a:bodyPr>
            <a:normAutofit fontScale="90000"/>
          </a:bodyPr>
          <a:lstStyle/>
          <a:p>
            <a:pPr algn="ctr"/>
            <a:r>
              <a:rPr lang="en-US" sz="3600" i="1" dirty="0">
                <a:latin typeface="Calibri" panose="020F0502020204030204" pitchFamily="34" charset="0"/>
                <a:cs typeface="Calibri" panose="020F0502020204030204" pitchFamily="34" charset="0"/>
              </a:rPr>
              <a:t>Governor Yossi Dagan leader of Shomron Regional, Samaria, Israel, with Jack van der Tang and me</a:t>
            </a:r>
            <a:br>
              <a:rPr lang="en-US" sz="3600" i="1" dirty="0">
                <a:latin typeface="Calibri" panose="020F0502020204030204" pitchFamily="34" charset="0"/>
                <a:cs typeface="Calibri" panose="020F0502020204030204" pitchFamily="34" charset="0"/>
              </a:rPr>
            </a:br>
            <a:r>
              <a:rPr lang="en-US" sz="3600" i="1" dirty="0">
                <a:latin typeface="Calibri" panose="020F0502020204030204" pitchFamily="34" charset="0"/>
                <a:cs typeface="Calibri" panose="020F0502020204030204" pitchFamily="34" charset="0"/>
              </a:rPr>
              <a:t>Amsterdam, The Netherlands - July 24, 2024 </a:t>
            </a:r>
          </a:p>
        </p:txBody>
      </p:sp>
      <p:pic>
        <p:nvPicPr>
          <p:cNvPr id="4" name="Picture 3" descr="A group of men posing for a picture&#10;&#10;Description automatically generated">
            <a:extLst>
              <a:ext uri="{FF2B5EF4-FFF2-40B4-BE49-F238E27FC236}">
                <a16:creationId xmlns:a16="http://schemas.microsoft.com/office/drawing/2014/main" id="{6112E9FD-2B70-8B21-5ED6-55F79C757A26}"/>
              </a:ext>
            </a:extLst>
          </p:cNvPr>
          <p:cNvPicPr>
            <a:picLocks noChangeAspect="1"/>
          </p:cNvPicPr>
          <p:nvPr/>
        </p:nvPicPr>
        <p:blipFill>
          <a:blip r:embed="rId2"/>
          <a:stretch>
            <a:fillRect/>
          </a:stretch>
        </p:blipFill>
        <p:spPr>
          <a:xfrm rot="10800000">
            <a:off x="2856854" y="1690688"/>
            <a:ext cx="6478291" cy="4858719"/>
          </a:xfrm>
          <a:prstGeom prst="rect">
            <a:avLst/>
          </a:prstGeom>
        </p:spPr>
      </p:pic>
    </p:spTree>
    <p:extLst>
      <p:ext uri="{BB962C8B-B14F-4D97-AF65-F5344CB8AC3E}">
        <p14:creationId xmlns:p14="http://schemas.microsoft.com/office/powerpoint/2010/main" val="272080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1079-5999-1ACF-4BAF-F5CE2C0D503D}"/>
              </a:ext>
            </a:extLst>
          </p:cNvPr>
          <p:cNvSpPr>
            <a:spLocks noGrp="1"/>
          </p:cNvSpPr>
          <p:nvPr>
            <p:ph type="title"/>
          </p:nvPr>
        </p:nvSpPr>
        <p:spPr/>
        <p:txBody>
          <a:bodyPr>
            <a:normAutofit fontScale="90000"/>
          </a:bodyPr>
          <a:lstStyle/>
          <a:p>
            <a:pPr algn="ctr"/>
            <a:r>
              <a:rPr lang="en-US" sz="3600" i="1" dirty="0">
                <a:latin typeface="Calibri" panose="020F0502020204030204" pitchFamily="34" charset="0"/>
                <a:cs typeface="Calibri" panose="020F0502020204030204" pitchFamily="34" charset="0"/>
              </a:rPr>
              <a:t>Governor Yossi Dagan leader of Shomron Regional, Samaria, Israel with Tania and me – Dallas, Sept 12, 2024 </a:t>
            </a:r>
          </a:p>
        </p:txBody>
      </p:sp>
      <p:pic>
        <p:nvPicPr>
          <p:cNvPr id="5" name="Picture 4" descr="A group of people posing for a photo&#10;&#10;Description automatically generated">
            <a:extLst>
              <a:ext uri="{FF2B5EF4-FFF2-40B4-BE49-F238E27FC236}">
                <a16:creationId xmlns:a16="http://schemas.microsoft.com/office/drawing/2014/main" id="{65E9DF6C-C22B-9C3B-8F02-F10557C2D1D4}"/>
              </a:ext>
            </a:extLst>
          </p:cNvPr>
          <p:cNvPicPr>
            <a:picLocks noChangeAspect="1"/>
          </p:cNvPicPr>
          <p:nvPr/>
        </p:nvPicPr>
        <p:blipFill>
          <a:blip r:embed="rId2"/>
          <a:stretch>
            <a:fillRect/>
          </a:stretch>
        </p:blipFill>
        <p:spPr>
          <a:xfrm>
            <a:off x="2897505" y="1754027"/>
            <a:ext cx="6396990" cy="4797743"/>
          </a:xfrm>
          <a:prstGeom prst="rect">
            <a:avLst/>
          </a:prstGeom>
        </p:spPr>
      </p:pic>
    </p:spTree>
    <p:extLst>
      <p:ext uri="{BB962C8B-B14F-4D97-AF65-F5344CB8AC3E}">
        <p14:creationId xmlns:p14="http://schemas.microsoft.com/office/powerpoint/2010/main" val="424002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414E-360C-CEC2-533E-B1EEFC742B58}"/>
              </a:ext>
            </a:extLst>
          </p:cNvPr>
          <p:cNvSpPr>
            <a:spLocks noGrp="1"/>
          </p:cNvSpPr>
          <p:nvPr>
            <p:ph type="title"/>
          </p:nvPr>
        </p:nvSpPr>
        <p:spPr>
          <a:xfrm>
            <a:off x="968828" y="2440668"/>
            <a:ext cx="10515600" cy="1325563"/>
          </a:xfrm>
        </p:spPr>
        <p:txBody>
          <a:bodyPr/>
          <a:lstStyle/>
          <a:p>
            <a:pPr algn="ctr"/>
            <a:r>
              <a:rPr lang="en-US" i="1" dirty="0">
                <a:latin typeface="Calibri" panose="020F0502020204030204" pitchFamily="34" charset="0"/>
                <a:cs typeface="Calibri" panose="020F0502020204030204" pitchFamily="34" charset="0"/>
              </a:rPr>
              <a:t>Trump’s Middle East Envoys, </a:t>
            </a:r>
            <a:br>
              <a:rPr lang="en-US" i="1" dirty="0">
                <a:latin typeface="Calibri" panose="020F0502020204030204" pitchFamily="34" charset="0"/>
                <a:cs typeface="Calibri" panose="020F0502020204030204" pitchFamily="34" charset="0"/>
              </a:rPr>
            </a:br>
            <a:r>
              <a:rPr lang="en-US" i="1" dirty="0">
                <a:latin typeface="Calibri" panose="020F0502020204030204" pitchFamily="34" charset="0"/>
                <a:cs typeface="Calibri" panose="020F0502020204030204" pitchFamily="34" charset="0"/>
              </a:rPr>
              <a:t>four billionaires </a:t>
            </a:r>
          </a:p>
        </p:txBody>
      </p:sp>
    </p:spTree>
    <p:extLst>
      <p:ext uri="{BB962C8B-B14F-4D97-AF65-F5344CB8AC3E}">
        <p14:creationId xmlns:p14="http://schemas.microsoft.com/office/powerpoint/2010/main" val="170579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nald Trump, right, signs autographs as Massad Boulos watches during a visit to Dearborn, Michigan on November 1, 2024. (AP/Julia Demaree Nikhinson)">
            <a:extLst>
              <a:ext uri="{FF2B5EF4-FFF2-40B4-BE49-F238E27FC236}">
                <a16:creationId xmlns:a16="http://schemas.microsoft.com/office/drawing/2014/main" id="{893854CF-3F85-FD83-9E1D-3DA599D6D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657" y="1236518"/>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B01765-642C-FFF8-FAFB-6BD870EDDFB0}"/>
              </a:ext>
            </a:extLst>
          </p:cNvPr>
          <p:cNvSpPr txBox="1"/>
          <p:nvPr/>
        </p:nvSpPr>
        <p:spPr>
          <a:xfrm>
            <a:off x="798286" y="212651"/>
            <a:ext cx="10014857" cy="1631216"/>
          </a:xfrm>
          <a:prstGeom prst="rect">
            <a:avLst/>
          </a:prstGeom>
          <a:noFill/>
        </p:spPr>
        <p:txBody>
          <a:bodyPr wrap="square" rtlCol="0">
            <a:spAutoFit/>
          </a:bodyPr>
          <a:lstStyle/>
          <a:p>
            <a:pPr algn="ctr"/>
            <a:r>
              <a:rPr lang="en-US" sz="3200" i="1" u="none" strike="noStrike" dirty="0">
                <a:solidFill>
                  <a:srgbClr val="1E1E1E"/>
                </a:solidFill>
                <a:effectLst/>
                <a:latin typeface="Calibri" panose="020F0502020204030204" pitchFamily="34" charset="0"/>
                <a:cs typeface="Calibri" panose="020F0502020204030204" pitchFamily="34" charset="0"/>
              </a:rPr>
              <a:t>Trump in-law Massad Boulos </a:t>
            </a:r>
          </a:p>
          <a:p>
            <a:pPr algn="ctr"/>
            <a:r>
              <a:rPr lang="en-US" sz="3200" i="1" u="none" strike="noStrike" dirty="0">
                <a:solidFill>
                  <a:srgbClr val="1E1E1E"/>
                </a:solidFill>
                <a:effectLst/>
                <a:latin typeface="Calibri" panose="020F0502020204030204" pitchFamily="34" charset="0"/>
                <a:cs typeface="Calibri" panose="020F0502020204030204" pitchFamily="34" charset="0"/>
              </a:rPr>
              <a:t>setting up contacts with Palestinian’s Abbas</a:t>
            </a:r>
          </a:p>
          <a:p>
            <a:endParaRPr lang="en-US" b="1" i="0" u="none" strike="noStrike" dirty="0">
              <a:solidFill>
                <a:srgbClr val="1E1E1E"/>
              </a:solidFill>
              <a:effectLst/>
              <a:latin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9D7E529A-97FD-5326-A9EC-2F06859E8E8D}"/>
              </a:ext>
            </a:extLst>
          </p:cNvPr>
          <p:cNvSpPr txBox="1"/>
          <p:nvPr/>
        </p:nvSpPr>
        <p:spPr>
          <a:xfrm>
            <a:off x="3628571" y="6270170"/>
            <a:ext cx="5617029" cy="369332"/>
          </a:xfrm>
          <a:prstGeom prst="rect">
            <a:avLst/>
          </a:prstGeom>
          <a:noFill/>
        </p:spPr>
        <p:txBody>
          <a:bodyPr wrap="square">
            <a:spAutoFit/>
          </a:bodyPr>
          <a:lstStyle/>
          <a:p>
            <a:r>
              <a:rPr lang="en-US" b="0" i="0" u="none" strike="noStrike" dirty="0">
                <a:solidFill>
                  <a:srgbClr val="878787"/>
                </a:solidFill>
                <a:effectLst/>
                <a:latin typeface="Roboto" panose="02000000000000000000" pitchFamily="2" charset="0"/>
              </a:rPr>
              <a:t>Dearborn, Michigan on November 1, 2024. </a:t>
            </a:r>
            <a:endParaRPr lang="en-US" dirty="0"/>
          </a:p>
        </p:txBody>
      </p:sp>
    </p:spTree>
    <p:extLst>
      <p:ext uri="{BB962C8B-B14F-4D97-AF65-F5344CB8AC3E}">
        <p14:creationId xmlns:p14="http://schemas.microsoft.com/office/powerpoint/2010/main" val="372712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ED3F-D8B8-FC3C-004A-B89870CC65A0}"/>
              </a:ext>
            </a:extLst>
          </p:cNvPr>
          <p:cNvSpPr>
            <a:spLocks noGrp="1"/>
          </p:cNvSpPr>
          <p:nvPr>
            <p:ph type="title"/>
          </p:nvPr>
        </p:nvSpPr>
        <p:spPr>
          <a:xfrm>
            <a:off x="838200" y="500062"/>
            <a:ext cx="10515600" cy="1325563"/>
          </a:xfrm>
        </p:spPr>
        <p:txBody>
          <a:bodyPr>
            <a:noAutofit/>
          </a:bodyPr>
          <a:lstStyle/>
          <a:p>
            <a:pPr algn="ctr"/>
            <a:r>
              <a:rPr lang="en-US" sz="3600" b="0" i="0" u="none" strike="noStrike" dirty="0">
                <a:solidFill>
                  <a:srgbClr val="000000"/>
                </a:solidFill>
                <a:effectLst/>
                <a:latin typeface="Calibri" panose="020F0502020204030204" pitchFamily="34" charset="0"/>
                <a:cs typeface="Calibri" panose="020F0502020204030204" pitchFamily="34" charset="0"/>
              </a:rPr>
              <a:t>Massad Boulos, Trump’s new Middle East adviser, </a:t>
            </a:r>
            <a:br>
              <a:rPr lang="en-US" sz="3600" b="0" i="0" u="none" strike="noStrike" dirty="0">
                <a:solidFill>
                  <a:srgbClr val="000000"/>
                </a:solidFill>
                <a:effectLst/>
                <a:latin typeface="Calibri" panose="020F0502020204030204" pitchFamily="34" charset="0"/>
                <a:cs typeface="Calibri" panose="020F0502020204030204" pitchFamily="34" charset="0"/>
              </a:rPr>
            </a:br>
            <a:r>
              <a:rPr lang="en-US" sz="3600" b="0" i="0" u="none" strike="noStrike" dirty="0">
                <a:solidFill>
                  <a:srgbClr val="000000"/>
                </a:solidFill>
                <a:effectLst/>
                <a:latin typeface="Calibri" panose="020F0502020204030204" pitchFamily="34" charset="0"/>
                <a:cs typeface="Calibri" panose="020F0502020204030204" pitchFamily="34" charset="0"/>
              </a:rPr>
              <a:t>touts roadmap to Palestinian state</a:t>
            </a:r>
            <a:br>
              <a:rPr lang="en-US" sz="3600" b="0" i="0" u="none" strike="noStrike" dirty="0">
                <a:solidFill>
                  <a:srgbClr val="000000"/>
                </a:solidFill>
                <a:effectLst/>
                <a:latin typeface="FrankRuhlLibre"/>
              </a:rPr>
            </a:br>
            <a:endParaRPr lang="en-US" sz="3600" dirty="0"/>
          </a:p>
        </p:txBody>
      </p:sp>
      <p:pic>
        <p:nvPicPr>
          <p:cNvPr id="5122" name="Picture 2" descr=" Dr. Massad Boulos, Tiffany Trump's father-in-law, sits for a portrait at the Wall Street Hotel, New York, Sept. 4, 2024. (photo credit: Jeenah Moon for The Washington Post via Getty Images)">
            <a:extLst>
              <a:ext uri="{FF2B5EF4-FFF2-40B4-BE49-F238E27FC236}">
                <a16:creationId xmlns:a16="http://schemas.microsoft.com/office/drawing/2014/main" id="{0F1F54C3-E949-8936-6BA6-897E4ABDC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472" y="1614956"/>
            <a:ext cx="4989056" cy="447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35C05-C718-70B5-1610-A2C8218B7604}"/>
              </a:ext>
            </a:extLst>
          </p:cNvPr>
          <p:cNvSpPr>
            <a:spLocks noGrp="1"/>
          </p:cNvSpPr>
          <p:nvPr>
            <p:ph idx="1"/>
          </p:nvPr>
        </p:nvSpPr>
        <p:spPr>
          <a:xfrm>
            <a:off x="743919" y="1057759"/>
            <a:ext cx="11096786" cy="4742481"/>
          </a:xfrm>
        </p:spPr>
        <p:txBody>
          <a:bodyPr>
            <a:normAutofit/>
          </a:bodyPr>
          <a:lstStyle/>
          <a:p>
            <a:pPr marL="0" indent="0" algn="ctr">
              <a:buNone/>
            </a:pPr>
            <a:r>
              <a:rPr lang="en-US" sz="3600" b="0" i="0" u="none" strike="noStrike" dirty="0">
                <a:solidFill>
                  <a:srgbClr val="212121"/>
                </a:solidFill>
                <a:effectLst/>
                <a:latin typeface="Calibri" panose="020F0502020204030204" pitchFamily="34" charset="0"/>
                <a:cs typeface="Calibri" panose="020F0502020204030204" pitchFamily="34" charset="0"/>
              </a:rPr>
              <a:t>Massad Boulos, President-elect Donald Trump’s advisor on Middle Eastern and Arab affairs, said “</a:t>
            </a:r>
            <a:r>
              <a:rPr lang="en-US" sz="3600" b="1" i="0" u="none" strike="noStrike" dirty="0">
                <a:solidFill>
                  <a:srgbClr val="212121"/>
                </a:solidFill>
                <a:effectLst/>
                <a:latin typeface="Calibri" panose="020F0502020204030204" pitchFamily="34" charset="0"/>
                <a:cs typeface="Calibri" panose="020F0502020204030204" pitchFamily="34" charset="0"/>
              </a:rPr>
              <a:t>I think the issue of a roadmap that would lead to a Palestinian state is an important part of the discussions between the United States and Saudi Arabia</a:t>
            </a:r>
            <a:r>
              <a:rPr lang="en-US" sz="3600" b="0" i="0" u="none" strike="noStrike" dirty="0">
                <a:solidFill>
                  <a:srgbClr val="212121"/>
                </a:solidFill>
                <a:effectLst/>
                <a:latin typeface="Calibri" panose="020F0502020204030204" pitchFamily="34" charset="0"/>
                <a:cs typeface="Calibri" panose="020F0502020204030204" pitchFamily="34" charset="0"/>
              </a:rPr>
              <a:t>,” Boulos said in a wide-ranging interview last week with Le Point, a French magazine. “It is certainly a very important point.”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0848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A162-B097-7EB0-7F44-CE805EED410A}"/>
              </a:ext>
            </a:extLst>
          </p:cNvPr>
          <p:cNvSpPr>
            <a:spLocks noGrp="1"/>
          </p:cNvSpPr>
          <p:nvPr>
            <p:ph type="title"/>
          </p:nvPr>
        </p:nvSpPr>
        <p:spPr/>
        <p:txBody>
          <a:bodyPr>
            <a:normAutofit/>
          </a:bodyPr>
          <a:lstStyle/>
          <a:p>
            <a:pPr algn="ctr"/>
            <a:r>
              <a:rPr lang="en-US" sz="3200" i="1" dirty="0"/>
              <a:t>Steve </a:t>
            </a:r>
            <a:r>
              <a:rPr lang="en-US" sz="3200" i="1" dirty="0" err="1"/>
              <a:t>Witkoff</a:t>
            </a:r>
            <a:r>
              <a:rPr lang="en-US" sz="3200" i="1" dirty="0"/>
              <a:t> – Trump’s Middle East Envoy</a:t>
            </a:r>
          </a:p>
        </p:txBody>
      </p:sp>
      <p:pic>
        <p:nvPicPr>
          <p:cNvPr id="3074" name="Picture 2" descr="Steve Witkoff has, until now, been a behind-the-scenes force as Trump returned to power.">
            <a:extLst>
              <a:ext uri="{FF2B5EF4-FFF2-40B4-BE49-F238E27FC236}">
                <a16:creationId xmlns:a16="http://schemas.microsoft.com/office/drawing/2014/main" id="{1EC1667C-5B1D-AFBB-E645-1833D5617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412875"/>
            <a:ext cx="4394200" cy="439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72E68-86CE-BF82-3417-95DFBB8EBA6F}"/>
              </a:ext>
            </a:extLst>
          </p:cNvPr>
          <p:cNvSpPr txBox="1"/>
          <p:nvPr/>
        </p:nvSpPr>
        <p:spPr>
          <a:xfrm>
            <a:off x="834951" y="5997353"/>
            <a:ext cx="11154440" cy="646331"/>
          </a:xfrm>
          <a:prstGeom prst="rect">
            <a:avLst/>
          </a:prstGeom>
          <a:noFill/>
        </p:spPr>
        <p:txBody>
          <a:bodyPr wrap="square" rtlCol="0">
            <a:spAutoFit/>
          </a:bodyPr>
          <a:lstStyle/>
          <a:p>
            <a:pPr algn="ctr"/>
            <a:r>
              <a:rPr lang="en-US" b="0" i="0" u="none" strike="noStrike" dirty="0">
                <a:solidFill>
                  <a:srgbClr val="222222"/>
                </a:solidFill>
                <a:effectLst/>
                <a:latin typeface="Exchange"/>
              </a:rPr>
              <a:t>Last year </a:t>
            </a:r>
            <a:r>
              <a:rPr lang="en-US" b="0" i="0" u="none" strike="noStrike" dirty="0" err="1">
                <a:solidFill>
                  <a:srgbClr val="222222"/>
                </a:solidFill>
                <a:effectLst/>
                <a:latin typeface="Exchange"/>
              </a:rPr>
              <a:t>Witkoff</a:t>
            </a:r>
            <a:r>
              <a:rPr lang="en-US" b="0" i="0" u="none" strike="noStrike" dirty="0">
                <a:solidFill>
                  <a:srgbClr val="222222"/>
                </a:solidFill>
                <a:effectLst/>
                <a:latin typeface="Exchange"/>
              </a:rPr>
              <a:t> sold Manhattan’s Park Lane Hotel to the Qatari Investment Authority, </a:t>
            </a:r>
          </a:p>
          <a:p>
            <a:pPr algn="ctr"/>
            <a:r>
              <a:rPr lang="en-US" b="0" i="0" u="none" strike="noStrike" dirty="0">
                <a:solidFill>
                  <a:srgbClr val="222222"/>
                </a:solidFill>
                <a:effectLst/>
                <a:latin typeface="Exchange"/>
              </a:rPr>
              <a:t>the country’s sovereign-wealth fund, for $623 million. Abu Dhabi’s investment fund was also involved.</a:t>
            </a:r>
            <a:endParaRPr lang="en-US" dirty="0"/>
          </a:p>
        </p:txBody>
      </p:sp>
    </p:spTree>
    <p:extLst>
      <p:ext uri="{BB962C8B-B14F-4D97-AF65-F5344CB8AC3E}">
        <p14:creationId xmlns:p14="http://schemas.microsoft.com/office/powerpoint/2010/main" val="3135648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1F25-F8AA-C019-2FC9-F69DF97D6A6D}"/>
              </a:ext>
            </a:extLst>
          </p:cNvPr>
          <p:cNvSpPr>
            <a:spLocks noGrp="1"/>
          </p:cNvSpPr>
          <p:nvPr>
            <p:ph type="title"/>
          </p:nvPr>
        </p:nvSpPr>
        <p:spPr/>
        <p:txBody>
          <a:bodyPr>
            <a:noAutofit/>
          </a:bodyPr>
          <a:lstStyle/>
          <a:p>
            <a:pPr algn="ctr"/>
            <a:r>
              <a:rPr lang="en-US" sz="3200" i="1" u="none" strike="noStrike" dirty="0">
                <a:solidFill>
                  <a:srgbClr val="1E1E1E"/>
                </a:solidFill>
                <a:effectLst/>
                <a:latin typeface="Calibri" panose="020F0502020204030204" pitchFamily="34" charset="0"/>
                <a:cs typeface="Calibri" panose="020F0502020204030204" pitchFamily="34" charset="0"/>
              </a:rPr>
              <a:t>Kushner said expected to play key </a:t>
            </a:r>
            <a:br>
              <a:rPr lang="en-US" sz="3200" i="1" u="none" strike="noStrike" dirty="0">
                <a:solidFill>
                  <a:srgbClr val="1E1E1E"/>
                </a:solidFill>
                <a:effectLst/>
                <a:latin typeface="Calibri" panose="020F0502020204030204" pitchFamily="34" charset="0"/>
                <a:cs typeface="Calibri" panose="020F0502020204030204" pitchFamily="34" charset="0"/>
              </a:rPr>
            </a:br>
            <a:r>
              <a:rPr lang="en-US" sz="3200" i="1" u="none" strike="noStrike" dirty="0">
                <a:solidFill>
                  <a:srgbClr val="1E1E1E"/>
                </a:solidFill>
                <a:effectLst/>
                <a:latin typeface="Calibri" panose="020F0502020204030204" pitchFamily="34" charset="0"/>
                <a:cs typeface="Calibri" panose="020F0502020204030204" pitchFamily="34" charset="0"/>
              </a:rPr>
              <a:t>role in Trump’s Mideast policy</a:t>
            </a:r>
            <a:br>
              <a:rPr lang="en-US" sz="3200" i="0" u="none" strike="noStrike" dirty="0">
                <a:solidFill>
                  <a:srgbClr val="1E1E1E"/>
                </a:solidFill>
                <a:effectLst/>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5122" name="Picture 2" descr="Jared Kushner and Ivanka Trump are seen during the final day of the Republican National Convention, July 18, 2024, in Milwaukee, Wisconsin. (AP Photo/Carolyn Kaster)">
            <a:extLst>
              <a:ext uri="{FF2B5EF4-FFF2-40B4-BE49-F238E27FC236}">
                <a16:creationId xmlns:a16="http://schemas.microsoft.com/office/drawing/2014/main" id="{6B327482-835A-927E-9548-3A8342AA9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93013"/>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55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3496-86EB-4B7F-B7E3-866A48217B66}"/>
              </a:ext>
            </a:extLst>
          </p:cNvPr>
          <p:cNvSpPr>
            <a:spLocks noGrp="1"/>
          </p:cNvSpPr>
          <p:nvPr>
            <p:ph type="title"/>
          </p:nvPr>
        </p:nvSpPr>
        <p:spPr/>
        <p:txBody>
          <a:bodyPr>
            <a:normAutofit fontScale="90000"/>
          </a:bodyPr>
          <a:lstStyle/>
          <a:p>
            <a:pPr algn="ctr"/>
            <a:br>
              <a:rPr lang="en-US" sz="3600" i="1" u="none" strike="noStrike" dirty="0">
                <a:effectLst/>
                <a:latin typeface="Calibri" panose="020F0502020204030204" pitchFamily="34" charset="0"/>
                <a:cs typeface="Calibri" panose="020F0502020204030204" pitchFamily="34" charset="0"/>
              </a:rPr>
            </a:br>
            <a:r>
              <a:rPr lang="en-US" sz="3600" i="1" u="none" strike="noStrike" dirty="0">
                <a:effectLst/>
                <a:latin typeface="Calibri" panose="020F0502020204030204" pitchFamily="34" charset="0"/>
                <a:cs typeface="Calibri" panose="020F0502020204030204" pitchFamily="34" charset="0"/>
              </a:rPr>
              <a:t>Elon Musk Met With Iran’s U.N. Ambassador</a:t>
            </a:r>
            <a:br>
              <a:rPr lang="en-US" sz="3600" i="1" u="none" strike="noStrike" dirty="0">
                <a:effectLst/>
                <a:latin typeface="Calibri" panose="020F0502020204030204" pitchFamily="34" charset="0"/>
                <a:cs typeface="Calibri" panose="020F0502020204030204" pitchFamily="34" charset="0"/>
              </a:rPr>
            </a:br>
            <a:r>
              <a:rPr lang="en-US" sz="3600" i="1" u="none" strike="noStrike" dirty="0">
                <a:effectLst/>
                <a:latin typeface="Calibri" panose="020F0502020204030204" pitchFamily="34" charset="0"/>
                <a:cs typeface="Calibri" panose="020F0502020204030204" pitchFamily="34" charset="0"/>
              </a:rPr>
              <a:t>November 11, 2024 </a:t>
            </a:r>
            <a:br>
              <a:rPr lang="en-US" b="1" i="1" u="none" strike="noStrike" dirty="0">
                <a:effectLst/>
                <a:latin typeface="nyt-cheltenham"/>
              </a:rPr>
            </a:br>
            <a:endParaRPr lang="en-US" dirty="0"/>
          </a:p>
        </p:txBody>
      </p:sp>
      <p:pic>
        <p:nvPicPr>
          <p:cNvPr id="4098" name="Picture 2" descr="Elon Musk walking out of a building.">
            <a:extLst>
              <a:ext uri="{FF2B5EF4-FFF2-40B4-BE49-F238E27FC236}">
                <a16:creationId xmlns:a16="http://schemas.microsoft.com/office/drawing/2014/main" id="{51C4803E-BA01-7C7E-8615-B68E2D3E2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1954028"/>
            <a:ext cx="6060558" cy="404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31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3BA8-EF93-B7B7-EA67-1FBAD25A3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1493C-9862-A98D-3321-234AD879104E}"/>
              </a:ext>
            </a:extLst>
          </p:cNvPr>
          <p:cNvSpPr>
            <a:spLocks noGrp="1"/>
          </p:cNvSpPr>
          <p:nvPr>
            <p:ph type="title"/>
          </p:nvPr>
        </p:nvSpPr>
        <p:spPr>
          <a:xfrm>
            <a:off x="620486" y="1976211"/>
            <a:ext cx="10515600" cy="1325563"/>
          </a:xfrm>
        </p:spPr>
        <p:txBody>
          <a:bodyPr>
            <a:normAutofit/>
          </a:bodyPr>
          <a:lstStyle/>
          <a:p>
            <a:pPr algn="ctr"/>
            <a:r>
              <a:rPr lang="en-US" sz="3200" i="1" dirty="0">
                <a:latin typeface="Calibri" panose="020F0502020204030204" pitchFamily="34" charset="0"/>
                <a:cs typeface="Calibri" panose="020F0502020204030204" pitchFamily="34" charset="0"/>
              </a:rPr>
              <a:t>Political figures and the Middle East </a:t>
            </a:r>
          </a:p>
        </p:txBody>
      </p:sp>
    </p:spTree>
    <p:extLst>
      <p:ext uri="{BB962C8B-B14F-4D97-AF65-F5344CB8AC3E}">
        <p14:creationId xmlns:p14="http://schemas.microsoft.com/office/powerpoint/2010/main" val="297456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072F8-B777-7345-BED8-54DDBCE5BAB8}"/>
              </a:ext>
            </a:extLst>
          </p:cNvPr>
          <p:cNvSpPr>
            <a:spLocks noGrp="1"/>
          </p:cNvSpPr>
          <p:nvPr>
            <p:ph idx="1"/>
          </p:nvPr>
        </p:nvSpPr>
        <p:spPr>
          <a:xfrm>
            <a:off x="461990" y="1110717"/>
            <a:ext cx="8401791" cy="5393321"/>
          </a:xfrm>
        </p:spPr>
        <p:txBody>
          <a:bodyPr>
            <a:normAutofit fontScale="62500" lnSpcReduction="20000"/>
          </a:bodyPr>
          <a:lstStyle/>
          <a:p>
            <a:endParaRPr lang="en-US" sz="3300" dirty="0"/>
          </a:p>
          <a:p>
            <a:r>
              <a:rPr lang="en-US" sz="3300" b="1" dirty="0">
                <a:latin typeface="Calibri" panose="020F0502020204030204" pitchFamily="34" charset="0"/>
                <a:cs typeface="Calibri" panose="020F0502020204030204" pitchFamily="34" charset="0"/>
              </a:rPr>
              <a:t>Who sent the flood </a:t>
            </a:r>
            <a:r>
              <a:rPr lang="en-US" sz="3300" dirty="0">
                <a:latin typeface="Calibri" panose="020F0502020204030204" pitchFamily="34" charset="0"/>
                <a:cs typeface="Calibri" panose="020F0502020204030204" pitchFamily="34" charset="0"/>
              </a:rPr>
              <a:t>on the world in the days of Noah (Genesis 6:17)?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the famine </a:t>
            </a:r>
            <a:r>
              <a:rPr lang="en-US" sz="3300" dirty="0">
                <a:latin typeface="Calibri" panose="020F0502020204030204" pitchFamily="34" charset="0"/>
                <a:cs typeface="Calibri" panose="020F0502020204030204" pitchFamily="34" charset="0"/>
              </a:rPr>
              <a:t>in the days of Joseph (Genesis 41:25)?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the plague on Egypt</a:t>
            </a:r>
            <a:r>
              <a:rPr lang="en-US" sz="3300" dirty="0">
                <a:latin typeface="Calibri" panose="020F0502020204030204" pitchFamily="34" charset="0"/>
                <a:cs typeface="Calibri" panose="020F0502020204030204" pitchFamily="34" charset="0"/>
              </a:rPr>
              <a:t>, and specially the murrain on the cattle (Exodus 7:5; 9:3)?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disease on the Philistines</a:t>
            </a:r>
            <a:r>
              <a:rPr lang="en-US" sz="3300" dirty="0">
                <a:latin typeface="Calibri" panose="020F0502020204030204" pitchFamily="34" charset="0"/>
                <a:cs typeface="Calibri" panose="020F0502020204030204" pitchFamily="34" charset="0"/>
              </a:rPr>
              <a:t>, when the ark was among them (1 Samuel 5:7; 6:3-7)?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the pestilence</a:t>
            </a:r>
            <a:r>
              <a:rPr lang="en-US" sz="3300" dirty="0">
                <a:latin typeface="Calibri" panose="020F0502020204030204" pitchFamily="34" charset="0"/>
                <a:cs typeface="Calibri" panose="020F0502020204030204" pitchFamily="34" charset="0"/>
              </a:rPr>
              <a:t> in the days of David (2 Samuel 24:15)?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the famine </a:t>
            </a:r>
            <a:r>
              <a:rPr lang="en-US" sz="3300" dirty="0">
                <a:latin typeface="Calibri" panose="020F0502020204030204" pitchFamily="34" charset="0"/>
                <a:cs typeface="Calibri" panose="020F0502020204030204" pitchFamily="34" charset="0"/>
              </a:rPr>
              <a:t>in the days of Elisha (2 Kings 8:1)? It was God. </a:t>
            </a:r>
            <a:br>
              <a:rPr lang="en-US" sz="3300" dirty="0">
                <a:latin typeface="Calibri" panose="020F0502020204030204" pitchFamily="34" charset="0"/>
                <a:cs typeface="Calibri" panose="020F0502020204030204" pitchFamily="34" charset="0"/>
              </a:rPr>
            </a:br>
            <a:endParaRPr lang="en-US" sz="3300" dirty="0">
              <a:latin typeface="Calibri" panose="020F0502020204030204" pitchFamily="34" charset="0"/>
              <a:cs typeface="Calibri" panose="020F0502020204030204" pitchFamily="34" charset="0"/>
            </a:endParaRPr>
          </a:p>
          <a:p>
            <a:r>
              <a:rPr lang="en-US" sz="3300" b="1" dirty="0">
                <a:latin typeface="Calibri" panose="020F0502020204030204" pitchFamily="34" charset="0"/>
                <a:cs typeface="Calibri" panose="020F0502020204030204" pitchFamily="34" charset="0"/>
              </a:rPr>
              <a:t>Who sent the stormy wind and tempest </a:t>
            </a:r>
            <a:r>
              <a:rPr lang="en-US" sz="3300" dirty="0">
                <a:latin typeface="Calibri" panose="020F0502020204030204" pitchFamily="34" charset="0"/>
                <a:cs typeface="Calibri" panose="020F0502020204030204" pitchFamily="34" charset="0"/>
              </a:rPr>
              <a:t>in the days of Jonah (Jonah 1:4)? It was God.</a:t>
            </a:r>
          </a:p>
          <a:p>
            <a:endParaRPr lang="en-US" dirty="0"/>
          </a:p>
        </p:txBody>
      </p:sp>
      <p:sp>
        <p:nvSpPr>
          <p:cNvPr id="2" name="TextBox 1">
            <a:extLst>
              <a:ext uri="{FF2B5EF4-FFF2-40B4-BE49-F238E27FC236}">
                <a16:creationId xmlns:a16="http://schemas.microsoft.com/office/drawing/2014/main" id="{06B3453A-31F9-1940-AFC1-4FE6377CF7D4}"/>
              </a:ext>
            </a:extLst>
          </p:cNvPr>
          <p:cNvSpPr txBox="1"/>
          <p:nvPr/>
        </p:nvSpPr>
        <p:spPr>
          <a:xfrm>
            <a:off x="3092317" y="461339"/>
            <a:ext cx="6354306" cy="584775"/>
          </a:xfrm>
          <a:prstGeom prst="rect">
            <a:avLst/>
          </a:prstGeom>
          <a:noFill/>
        </p:spPr>
        <p:txBody>
          <a:bodyPr wrap="square" rtlCol="0">
            <a:spAutoFit/>
          </a:bodyPr>
          <a:lstStyle/>
          <a:p>
            <a:r>
              <a:rPr lang="en-US" sz="3200" i="1" dirty="0">
                <a:latin typeface="Calibri" panose="020F0502020204030204" pitchFamily="34" charset="0"/>
                <a:cs typeface="Calibri" panose="020F0502020204030204" pitchFamily="34" charset="0"/>
              </a:rPr>
              <a:t>The Finger of God -  J.C. Ryle, MA</a:t>
            </a:r>
          </a:p>
        </p:txBody>
      </p:sp>
      <p:pic>
        <p:nvPicPr>
          <p:cNvPr id="4" name="Picture 3">
            <a:extLst>
              <a:ext uri="{FF2B5EF4-FFF2-40B4-BE49-F238E27FC236}">
                <a16:creationId xmlns:a16="http://schemas.microsoft.com/office/drawing/2014/main" id="{8BA9C28B-1F50-ED47-BA36-7FFA680F8FA9}"/>
              </a:ext>
            </a:extLst>
          </p:cNvPr>
          <p:cNvPicPr>
            <a:picLocks noChangeAspect="1"/>
          </p:cNvPicPr>
          <p:nvPr/>
        </p:nvPicPr>
        <p:blipFill>
          <a:blip r:embed="rId2"/>
          <a:stretch>
            <a:fillRect/>
          </a:stretch>
        </p:blipFill>
        <p:spPr>
          <a:xfrm>
            <a:off x="8735961" y="1598590"/>
            <a:ext cx="2723536" cy="4126570"/>
          </a:xfrm>
          <a:prstGeom prst="rect">
            <a:avLst/>
          </a:prstGeom>
        </p:spPr>
      </p:pic>
    </p:spTree>
    <p:extLst>
      <p:ext uri="{BB962C8B-B14F-4D97-AF65-F5344CB8AC3E}">
        <p14:creationId xmlns:p14="http://schemas.microsoft.com/office/powerpoint/2010/main" val="2793659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0CB6-396B-91AB-37AE-08AA08EDEA54}"/>
              </a:ext>
            </a:extLst>
          </p:cNvPr>
          <p:cNvSpPr>
            <a:spLocks noGrp="1"/>
          </p:cNvSpPr>
          <p:nvPr>
            <p:ph type="title"/>
          </p:nvPr>
        </p:nvSpPr>
        <p:spPr/>
        <p:txBody>
          <a:bodyPr>
            <a:normAutofit/>
          </a:bodyPr>
          <a:lstStyle/>
          <a:p>
            <a:pPr algn="ctr"/>
            <a:r>
              <a:rPr lang="en-US" sz="3200" i="1" dirty="0"/>
              <a:t>Mike Huckabee </a:t>
            </a:r>
            <a:br>
              <a:rPr lang="en-US" sz="3200" i="1" dirty="0"/>
            </a:br>
            <a:r>
              <a:rPr lang="en-US" sz="3200" i="1" dirty="0"/>
              <a:t>US Ambassador to Israel Nominee</a:t>
            </a:r>
          </a:p>
        </p:txBody>
      </p:sp>
      <p:pic>
        <p:nvPicPr>
          <p:cNvPr id="6152" name="Picture 8" descr="Trump Campaign">
            <a:extLst>
              <a:ext uri="{FF2B5EF4-FFF2-40B4-BE49-F238E27FC236}">
                <a16:creationId xmlns:a16="http://schemas.microsoft.com/office/drawing/2014/main" id="{2FBE71B9-2B2D-39A2-5E06-E569C9BC7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1690688"/>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7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F63E-D0DF-A63D-C2DE-1BD58B09CF92}"/>
              </a:ext>
            </a:extLst>
          </p:cNvPr>
          <p:cNvSpPr>
            <a:spLocks noGrp="1"/>
          </p:cNvSpPr>
          <p:nvPr>
            <p:ph type="title"/>
          </p:nvPr>
        </p:nvSpPr>
        <p:spPr/>
        <p:txBody>
          <a:bodyPr>
            <a:normAutofit/>
          </a:bodyPr>
          <a:lstStyle/>
          <a:p>
            <a:pPr algn="ctr"/>
            <a:r>
              <a:rPr lang="en-US" sz="3200" i="1" dirty="0">
                <a:latin typeface="Calibri" panose="020F0502020204030204" pitchFamily="34" charset="0"/>
                <a:cs typeface="Calibri" panose="020F0502020204030204" pitchFamily="34" charset="0"/>
              </a:rPr>
              <a:t>Marco Rubio</a:t>
            </a:r>
            <a:br>
              <a:rPr lang="en-US" sz="3200" i="1" dirty="0">
                <a:latin typeface="Calibri" panose="020F0502020204030204" pitchFamily="34" charset="0"/>
                <a:cs typeface="Calibri" panose="020F0502020204030204" pitchFamily="34" charset="0"/>
              </a:rPr>
            </a:br>
            <a:r>
              <a:rPr lang="en-US" sz="3200" i="1" dirty="0">
                <a:latin typeface="Calibri" panose="020F0502020204030204" pitchFamily="34" charset="0"/>
                <a:cs typeface="Calibri" panose="020F0502020204030204" pitchFamily="34" charset="0"/>
              </a:rPr>
              <a:t>Secretary of State Nominee</a:t>
            </a:r>
          </a:p>
        </p:txBody>
      </p:sp>
      <p:pic>
        <p:nvPicPr>
          <p:cNvPr id="7170" name="Picture 2" descr="Trump nominates Marco Rubio for secretary of state : NPR">
            <a:extLst>
              <a:ext uri="{FF2B5EF4-FFF2-40B4-BE49-F238E27FC236}">
                <a16:creationId xmlns:a16="http://schemas.microsoft.com/office/drawing/2014/main" id="{2C42B93F-B579-4CA2-B497-03F88C091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344" y="1796352"/>
            <a:ext cx="7097486" cy="472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66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D29E-08E6-4781-EBE4-056A189B8F86}"/>
              </a:ext>
            </a:extLst>
          </p:cNvPr>
          <p:cNvSpPr>
            <a:spLocks noGrp="1"/>
          </p:cNvSpPr>
          <p:nvPr>
            <p:ph type="title"/>
          </p:nvPr>
        </p:nvSpPr>
        <p:spPr/>
        <p:txBody>
          <a:bodyPr>
            <a:normAutofit/>
          </a:bodyPr>
          <a:lstStyle/>
          <a:p>
            <a:pPr algn="ctr"/>
            <a:r>
              <a:rPr lang="en-US" sz="3200" i="1" dirty="0">
                <a:latin typeface="Calibri" panose="020F0502020204030204" pitchFamily="34" charset="0"/>
                <a:cs typeface="Calibri" panose="020F0502020204030204" pitchFamily="34" charset="0"/>
              </a:rPr>
              <a:t>Elise Stefanik </a:t>
            </a:r>
            <a:br>
              <a:rPr lang="en-US" sz="3200" i="1" dirty="0">
                <a:latin typeface="Calibri" panose="020F0502020204030204" pitchFamily="34" charset="0"/>
                <a:cs typeface="Calibri" panose="020F0502020204030204" pitchFamily="34" charset="0"/>
              </a:rPr>
            </a:br>
            <a:r>
              <a:rPr lang="en-US" sz="3200" i="1" dirty="0">
                <a:latin typeface="Calibri" panose="020F0502020204030204" pitchFamily="34" charset="0"/>
                <a:cs typeface="Calibri" panose="020F0502020204030204" pitchFamily="34" charset="0"/>
              </a:rPr>
              <a:t>US U.N. Ambassador Nominee</a:t>
            </a:r>
          </a:p>
        </p:txBody>
      </p:sp>
      <p:pic>
        <p:nvPicPr>
          <p:cNvPr id="8194" name="Picture 2" descr="What to Know About Elise Stefanik, Trump's Pick for U.N. Ambassador - The  New York Times">
            <a:extLst>
              <a:ext uri="{FF2B5EF4-FFF2-40B4-BE49-F238E27FC236}">
                <a16:creationId xmlns:a16="http://schemas.microsoft.com/office/drawing/2014/main" id="{5017DA1F-5AD7-A1C5-2A58-1CC953DAF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399" y="1667418"/>
            <a:ext cx="8576356" cy="482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9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40E4-84DC-5DF5-C363-686F9D88F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F709C-5272-BCCD-ABCF-33EF2E5FEF9B}"/>
              </a:ext>
            </a:extLst>
          </p:cNvPr>
          <p:cNvSpPr>
            <a:spLocks noGrp="1"/>
          </p:cNvSpPr>
          <p:nvPr>
            <p:ph type="title"/>
          </p:nvPr>
        </p:nvSpPr>
        <p:spPr/>
        <p:txBody>
          <a:bodyPr>
            <a:normAutofit/>
          </a:bodyPr>
          <a:lstStyle/>
          <a:p>
            <a:pPr algn="ctr"/>
            <a:r>
              <a:rPr lang="en-US" sz="3200" i="1" dirty="0">
                <a:latin typeface="Calibri" panose="020F0502020204030204" pitchFamily="34" charset="0"/>
                <a:cs typeface="Calibri" panose="020F0502020204030204" pitchFamily="34" charset="0"/>
              </a:rPr>
              <a:t>Former US Ambassador to Israel David Friedman</a:t>
            </a:r>
          </a:p>
        </p:txBody>
      </p:sp>
      <p:pic>
        <p:nvPicPr>
          <p:cNvPr id="13314" name="Picture 2" descr="Trump's Return May Signal New Path for Israel, Moving Beyond 2-State  Solution - The Media Line">
            <a:extLst>
              <a:ext uri="{FF2B5EF4-FFF2-40B4-BE49-F238E27FC236}">
                <a16:creationId xmlns:a16="http://schemas.microsoft.com/office/drawing/2014/main" id="{81181391-26DA-1061-EFD9-78D7A9340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98185"/>
            <a:ext cx="5486400" cy="35842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One Jewish State Book">
            <a:extLst>
              <a:ext uri="{FF2B5EF4-FFF2-40B4-BE49-F238E27FC236}">
                <a16:creationId xmlns:a16="http://schemas.microsoft.com/office/drawing/2014/main" id="{6D053EEB-9B68-03FA-FC9D-2E97EB286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898185"/>
            <a:ext cx="5004397" cy="358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11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86AC-C49D-4024-0C29-9FFBF22B8143}"/>
              </a:ext>
            </a:extLst>
          </p:cNvPr>
          <p:cNvSpPr>
            <a:spLocks noGrp="1"/>
          </p:cNvSpPr>
          <p:nvPr>
            <p:ph type="title"/>
          </p:nvPr>
        </p:nvSpPr>
        <p:spPr>
          <a:xfrm>
            <a:off x="678542" y="2222953"/>
            <a:ext cx="10515600" cy="1325563"/>
          </a:xfrm>
        </p:spPr>
        <p:txBody>
          <a:bodyPr>
            <a:noAutofit/>
          </a:bodyPr>
          <a:lstStyle/>
          <a:p>
            <a:pPr algn="ctr">
              <a:lnSpc>
                <a:spcPts val="5625"/>
              </a:lnSpc>
            </a:pPr>
            <a:r>
              <a:rPr lang="en-US" sz="3200" b="1" i="1" u="none" strike="noStrike" dirty="0">
                <a:solidFill>
                  <a:srgbClr val="252525"/>
                </a:solidFill>
                <a:effectLst/>
                <a:latin typeface="var(--freight-display)"/>
              </a:rPr>
              <a:t>The infernal Qatari strategy: </a:t>
            </a:r>
            <a:br>
              <a:rPr lang="en-US" sz="3200" b="1" i="1" u="none" strike="noStrike" dirty="0">
                <a:solidFill>
                  <a:srgbClr val="252525"/>
                </a:solidFill>
                <a:effectLst/>
                <a:latin typeface="var(--freight-display)"/>
              </a:rPr>
            </a:br>
            <a:r>
              <a:rPr lang="en-US" sz="3200" b="0" i="1" u="none" strike="noStrike" dirty="0">
                <a:solidFill>
                  <a:srgbClr val="252525"/>
                </a:solidFill>
                <a:effectLst/>
                <a:latin typeface="var(--freight-sans)"/>
              </a:rPr>
              <a:t>While Donald Trump threatens the enemies of Israel and civilization, Britain licks their sandals.</a:t>
            </a:r>
          </a:p>
        </p:txBody>
      </p:sp>
    </p:spTree>
    <p:extLst>
      <p:ext uri="{BB962C8B-B14F-4D97-AF65-F5344CB8AC3E}">
        <p14:creationId xmlns:p14="http://schemas.microsoft.com/office/powerpoint/2010/main" val="173839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9E00-D8B9-B8F6-13D9-EFA388138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B31B4-1F5E-D892-5A0B-686966AECCF4}"/>
              </a:ext>
            </a:extLst>
          </p:cNvPr>
          <p:cNvSpPr>
            <a:spLocks noGrp="1"/>
          </p:cNvSpPr>
          <p:nvPr>
            <p:ph type="title"/>
          </p:nvPr>
        </p:nvSpPr>
        <p:spPr>
          <a:xfrm>
            <a:off x="359228" y="408667"/>
            <a:ext cx="10515600" cy="1325563"/>
          </a:xfrm>
        </p:spPr>
        <p:txBody>
          <a:bodyPr>
            <a:normAutofit/>
          </a:bodyPr>
          <a:lstStyle/>
          <a:p>
            <a:pPr algn="ctr">
              <a:lnSpc>
                <a:spcPts val="3000"/>
              </a:lnSpc>
            </a:pPr>
            <a:r>
              <a:rPr lang="en-US" sz="3600" i="1" u="none" strike="noStrike" dirty="0">
                <a:solidFill>
                  <a:srgbClr val="2B2B2B"/>
                </a:solidFill>
                <a:effectLst/>
                <a:latin typeface="Calibri" panose="020F0502020204030204" pitchFamily="34" charset="0"/>
                <a:cs typeface="Calibri" panose="020F0502020204030204" pitchFamily="34" charset="0"/>
              </a:rPr>
              <a:t>Trump demands immediate release of Oct. 7 hostages, says otherwise there will be 'HELL TO PAY'</a:t>
            </a:r>
          </a:p>
        </p:txBody>
      </p:sp>
      <p:pic>
        <p:nvPicPr>
          <p:cNvPr id="18434" name="Picture 2" descr="President-elect Donald Trump speaks during a meeting with the House GOP conference Nov. 13 in Washington. ((Allison Robbert / Associated Press))">
            <a:extLst>
              <a:ext uri="{FF2B5EF4-FFF2-40B4-BE49-F238E27FC236}">
                <a16:creationId xmlns:a16="http://schemas.microsoft.com/office/drawing/2014/main" id="{8B6EE7BF-3C46-55D3-BEF8-47B5A6130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314" y="1561494"/>
            <a:ext cx="7547429" cy="503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88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6D4E-0E0D-87D5-FF96-BE3D05622F6F}"/>
              </a:ext>
            </a:extLst>
          </p:cNvPr>
          <p:cNvSpPr>
            <a:spLocks noGrp="1"/>
          </p:cNvSpPr>
          <p:nvPr>
            <p:ph type="title"/>
          </p:nvPr>
        </p:nvSpPr>
        <p:spPr>
          <a:xfrm>
            <a:off x="961540" y="944509"/>
            <a:ext cx="10268919" cy="1009651"/>
          </a:xfrm>
        </p:spPr>
        <p:txBody>
          <a:bodyPr>
            <a:normAutofit fontScale="90000"/>
          </a:bodyPr>
          <a:lstStyle/>
          <a:p>
            <a:pPr algn="ctr"/>
            <a:r>
              <a:rPr lang="en-US" i="1" u="none" strike="noStrike" dirty="0">
                <a:solidFill>
                  <a:srgbClr val="111111"/>
                </a:solidFill>
                <a:effectLst/>
                <a:latin typeface="Calibri" panose="020F0502020204030204" pitchFamily="34" charset="0"/>
                <a:cs typeface="Calibri" panose="020F0502020204030204" pitchFamily="34" charset="0"/>
              </a:rPr>
              <a:t>Erdogan Gets His ‘Leader of the </a:t>
            </a:r>
            <a:br>
              <a:rPr lang="en-US" i="1" u="none" strike="noStrike" dirty="0">
                <a:solidFill>
                  <a:srgbClr val="111111"/>
                </a:solidFill>
                <a:effectLst/>
                <a:latin typeface="Calibri" panose="020F0502020204030204" pitchFamily="34" charset="0"/>
                <a:cs typeface="Calibri" panose="020F0502020204030204" pitchFamily="34" charset="0"/>
              </a:rPr>
            </a:br>
            <a:r>
              <a:rPr lang="en-US" i="1" u="none" strike="noStrike" dirty="0">
                <a:solidFill>
                  <a:srgbClr val="111111"/>
                </a:solidFill>
                <a:effectLst/>
                <a:latin typeface="Calibri" panose="020F0502020204030204" pitchFamily="34" charset="0"/>
                <a:cs typeface="Calibri" panose="020F0502020204030204" pitchFamily="34" charset="0"/>
              </a:rPr>
              <a:t>Muslim World’ Moment – Dec. 9, 2024 </a:t>
            </a:r>
            <a:br>
              <a:rPr lang="en-US" b="1" i="0" u="none" strike="noStrike" dirty="0">
                <a:solidFill>
                  <a:srgbClr val="111111"/>
                </a:solidFill>
                <a:effectLst/>
                <a:latin typeface="tiempos"/>
              </a:rPr>
            </a:br>
            <a:endParaRPr lang="en-US" dirty="0"/>
          </a:p>
        </p:txBody>
      </p:sp>
      <p:pic>
        <p:nvPicPr>
          <p:cNvPr id="7170" name="Picture 2" descr="Turkish President Recep Tayyip Erdogan visits the Mausoleum of Mustafa Kemal Ataturk, founder of modern Turkey, during a ceremony marking the 96th anniversary of Victory Day, commemorating a decisive battle in the Turkish War of Independence, in Ankara, on August 30, 2018.">
            <a:extLst>
              <a:ext uri="{FF2B5EF4-FFF2-40B4-BE49-F238E27FC236}">
                <a16:creationId xmlns:a16="http://schemas.microsoft.com/office/drawing/2014/main" id="{573C4A99-5CBC-6B84-DB94-51E6B769C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948" y="1831834"/>
            <a:ext cx="7198102" cy="479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55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10C7-CA84-5C0E-F748-57144EF5B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C7E21-6138-9EE1-5A4D-0681E57C450D}"/>
              </a:ext>
            </a:extLst>
          </p:cNvPr>
          <p:cNvSpPr>
            <a:spLocks noGrp="1"/>
          </p:cNvSpPr>
          <p:nvPr>
            <p:ph type="title"/>
          </p:nvPr>
        </p:nvSpPr>
        <p:spPr>
          <a:xfrm>
            <a:off x="961540" y="402956"/>
            <a:ext cx="10268919" cy="1009651"/>
          </a:xfrm>
        </p:spPr>
        <p:txBody>
          <a:bodyPr>
            <a:normAutofit fontScale="90000"/>
          </a:bodyPr>
          <a:lstStyle/>
          <a:p>
            <a:pPr algn="ctr" fontAlgn="base">
              <a:lnSpc>
                <a:spcPts val="3825"/>
              </a:lnSpc>
              <a:spcBef>
                <a:spcPts val="1200"/>
              </a:spcBef>
            </a:pPr>
            <a:r>
              <a:rPr lang="en-US" b="0" i="1" u="none" strike="noStrike" dirty="0">
                <a:solidFill>
                  <a:srgbClr val="222222"/>
                </a:solidFill>
                <a:effectLst/>
                <a:latin typeface="Austin News"/>
              </a:rPr>
              <a:t>Putin and I are the only significant </a:t>
            </a:r>
            <a:br>
              <a:rPr lang="en-US" b="0" i="1" u="none" strike="noStrike" dirty="0">
                <a:solidFill>
                  <a:srgbClr val="222222"/>
                </a:solidFill>
                <a:effectLst/>
                <a:latin typeface="Austin News"/>
              </a:rPr>
            </a:br>
            <a:r>
              <a:rPr lang="en-US" b="0" i="1" u="none" strike="noStrike" dirty="0">
                <a:solidFill>
                  <a:srgbClr val="222222"/>
                </a:solidFill>
                <a:effectLst/>
                <a:latin typeface="Austin News"/>
              </a:rPr>
              <a:t>world leaders left, Erdogan says – Dec. 9, 2024</a:t>
            </a:r>
            <a:r>
              <a:rPr lang="en-US" b="0" i="0" u="none" strike="noStrike" dirty="0">
                <a:solidFill>
                  <a:srgbClr val="222222"/>
                </a:solidFill>
                <a:effectLst/>
                <a:latin typeface="Austin News"/>
              </a:rPr>
              <a:t> </a:t>
            </a:r>
          </a:p>
        </p:txBody>
      </p:sp>
      <p:pic>
        <p:nvPicPr>
          <p:cNvPr id="9218" name="Picture 2" descr="Recep Tayyip Erdogan, Turkey's president, and Vladimir Putin, Russia's president, during a meeting in Kazakhstan in July">
            <a:extLst>
              <a:ext uri="{FF2B5EF4-FFF2-40B4-BE49-F238E27FC236}">
                <a16:creationId xmlns:a16="http://schemas.microsoft.com/office/drawing/2014/main" id="{EB7B9037-6921-FF5B-6065-B612F6CCF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929" y="1506088"/>
            <a:ext cx="7194000" cy="449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65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4E8E3-55E2-21FE-ADC6-9AB5E2F59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80000-488C-A550-A1A0-B8D949E8598E}"/>
              </a:ext>
            </a:extLst>
          </p:cNvPr>
          <p:cNvSpPr>
            <a:spLocks noGrp="1"/>
          </p:cNvSpPr>
          <p:nvPr>
            <p:ph type="title"/>
          </p:nvPr>
        </p:nvSpPr>
        <p:spPr>
          <a:xfrm>
            <a:off x="693056" y="524781"/>
            <a:ext cx="10515600" cy="1325563"/>
          </a:xfrm>
        </p:spPr>
        <p:txBody>
          <a:bodyPr>
            <a:noAutofit/>
          </a:bodyPr>
          <a:lstStyle/>
          <a:p>
            <a:pPr algn="ctr"/>
            <a:r>
              <a:rPr lang="en-US" sz="3600" i="1" u="none" strike="noStrike" dirty="0">
                <a:solidFill>
                  <a:srgbClr val="232A31"/>
                </a:solidFill>
                <a:effectLst/>
                <a:latin typeface="Calibri" panose="020F0502020204030204" pitchFamily="34" charset="0"/>
                <a:cs typeface="Calibri" panose="020F0502020204030204" pitchFamily="34" charset="0"/>
              </a:rPr>
              <a:t>Israel showed the 'power' of F-35s in destroying nearly all of Iran's air defenses without a loss, UK admiral says</a:t>
            </a:r>
          </a:p>
        </p:txBody>
      </p:sp>
      <p:pic>
        <p:nvPicPr>
          <p:cNvPr id="15362" name="Picture 2" descr="Fighter jets from the IAF's second F-35 squadron, the Lions of the South, fly over southern Israel, January 2020. (IDF spokesperson)">
            <a:extLst>
              <a:ext uri="{FF2B5EF4-FFF2-40B4-BE49-F238E27FC236}">
                <a16:creationId xmlns:a16="http://schemas.microsoft.com/office/drawing/2014/main" id="{21D61427-AAFF-E176-04EA-51C844467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856" y="189751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A61B-0EF4-383E-716C-39986410854E}"/>
              </a:ext>
            </a:extLst>
          </p:cNvPr>
          <p:cNvSpPr>
            <a:spLocks noGrp="1"/>
          </p:cNvSpPr>
          <p:nvPr>
            <p:ph type="title"/>
          </p:nvPr>
        </p:nvSpPr>
        <p:spPr>
          <a:xfrm>
            <a:off x="838200" y="768081"/>
            <a:ext cx="10515600" cy="1325563"/>
          </a:xfrm>
        </p:spPr>
        <p:txBody>
          <a:bodyPr>
            <a:noAutofit/>
          </a:bodyPr>
          <a:lstStyle/>
          <a:p>
            <a:pPr algn="ctr"/>
            <a:r>
              <a:rPr lang="en-US" sz="3600" i="1" u="none" strike="noStrike" dirty="0">
                <a:solidFill>
                  <a:srgbClr val="252525"/>
                </a:solidFill>
                <a:effectLst/>
                <a:latin typeface="Calibri" panose="020F0502020204030204" pitchFamily="34" charset="0"/>
                <a:cs typeface="Calibri" panose="020F0502020204030204" pitchFamily="34" charset="0"/>
              </a:rPr>
              <a:t>IDF hit more than 300 Syrian regime targets in </a:t>
            </a:r>
            <a:br>
              <a:rPr lang="en-US" sz="3600" i="1" u="none" strike="noStrike" dirty="0">
                <a:solidFill>
                  <a:srgbClr val="252525"/>
                </a:solidFill>
                <a:effectLst/>
                <a:latin typeface="Calibri" panose="020F0502020204030204" pitchFamily="34" charset="0"/>
                <a:cs typeface="Calibri" panose="020F0502020204030204" pitchFamily="34" charset="0"/>
              </a:rPr>
            </a:br>
            <a:r>
              <a:rPr lang="en-US" sz="3600" i="1" u="none" strike="noStrike" dirty="0">
                <a:solidFill>
                  <a:srgbClr val="252525"/>
                </a:solidFill>
                <a:effectLst/>
                <a:latin typeface="Calibri" panose="020F0502020204030204" pitchFamily="34" charset="0"/>
                <a:cs typeface="Calibri" panose="020F0502020204030204" pitchFamily="34" charset="0"/>
              </a:rPr>
              <a:t>two days, ‘effectively wiping out air force’</a:t>
            </a:r>
            <a:br>
              <a:rPr lang="en-US" sz="3600" i="1" u="none" strike="noStrike" dirty="0">
                <a:solidFill>
                  <a:srgbClr val="252525"/>
                </a:solidFill>
                <a:effectLst/>
                <a:latin typeface="Calibri" panose="020F0502020204030204" pitchFamily="34" charset="0"/>
                <a:cs typeface="Calibri" panose="020F0502020204030204" pitchFamily="34" charset="0"/>
              </a:rPr>
            </a:br>
            <a:endParaRPr lang="en-US" sz="3600" i="1" dirty="0">
              <a:latin typeface="Calibri" panose="020F0502020204030204" pitchFamily="34" charset="0"/>
              <a:cs typeface="Calibri" panose="020F0502020204030204" pitchFamily="34" charset="0"/>
            </a:endParaRPr>
          </a:p>
        </p:txBody>
      </p:sp>
      <p:pic>
        <p:nvPicPr>
          <p:cNvPr id="4098" name="Picture 2" descr="IAF F-35 stealth fighter aircraft fly in Israeli airspace. Credit: IDF Spokesperson's Unit.">
            <a:extLst>
              <a:ext uri="{FF2B5EF4-FFF2-40B4-BE49-F238E27FC236}">
                <a16:creationId xmlns:a16="http://schemas.microsoft.com/office/drawing/2014/main" id="{36233667-E5E8-E232-E2BE-AE136AF0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232" y="1940904"/>
            <a:ext cx="6659536" cy="443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4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a:extLst>
              <a:ext uri="{FF2B5EF4-FFF2-40B4-BE49-F238E27FC236}">
                <a16:creationId xmlns:a16="http://schemas.microsoft.com/office/drawing/2014/main" id="{B68C9555-9F30-FD4F-9BAF-04DCCA21A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475" y="223839"/>
            <a:ext cx="4083050" cy="63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431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9133-C355-A943-BB28-0C3F00A47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59CCB-6641-D163-002C-86FC27C64215}"/>
              </a:ext>
            </a:extLst>
          </p:cNvPr>
          <p:cNvSpPr>
            <a:spLocks noGrp="1"/>
          </p:cNvSpPr>
          <p:nvPr>
            <p:ph type="title"/>
          </p:nvPr>
        </p:nvSpPr>
        <p:spPr>
          <a:xfrm>
            <a:off x="838200" y="768081"/>
            <a:ext cx="10515600" cy="1325563"/>
          </a:xfrm>
        </p:spPr>
        <p:txBody>
          <a:bodyPr>
            <a:noAutofit/>
          </a:bodyPr>
          <a:lstStyle/>
          <a:p>
            <a:pPr algn="ctr"/>
            <a:r>
              <a:rPr lang="en-US" sz="3600" i="1" u="none" strike="noStrike" dirty="0">
                <a:solidFill>
                  <a:srgbClr val="1E1E1E"/>
                </a:solidFill>
                <a:effectLst/>
                <a:latin typeface="Calibri" panose="020F0502020204030204" pitchFamily="34" charset="0"/>
                <a:cs typeface="Calibri" panose="020F0502020204030204" pitchFamily="34" charset="0"/>
              </a:rPr>
              <a:t>In historic campaign across Syria, IDF says it </a:t>
            </a:r>
            <a:br>
              <a:rPr lang="en-US" sz="3600" i="1" u="none" strike="noStrike" dirty="0">
                <a:solidFill>
                  <a:srgbClr val="1E1E1E"/>
                </a:solidFill>
                <a:effectLst/>
                <a:latin typeface="Calibri" panose="020F0502020204030204" pitchFamily="34" charset="0"/>
                <a:cs typeface="Calibri" panose="020F0502020204030204" pitchFamily="34" charset="0"/>
              </a:rPr>
            </a:br>
            <a:r>
              <a:rPr lang="en-US" sz="3600" i="1" u="none" strike="noStrike" dirty="0">
                <a:solidFill>
                  <a:srgbClr val="1E1E1E"/>
                </a:solidFill>
                <a:effectLst/>
                <a:latin typeface="Calibri" panose="020F0502020204030204" pitchFamily="34" charset="0"/>
                <a:cs typeface="Calibri" panose="020F0502020204030204" pitchFamily="34" charset="0"/>
              </a:rPr>
              <a:t>destroyed 80% of Assad regime’s military</a:t>
            </a:r>
            <a:br>
              <a:rPr lang="en-US" sz="3600" i="1" u="none" strike="noStrike" dirty="0">
                <a:solidFill>
                  <a:srgbClr val="1E1E1E"/>
                </a:solidFill>
                <a:effectLst/>
                <a:latin typeface="Calibri" panose="020F0502020204030204" pitchFamily="34" charset="0"/>
                <a:cs typeface="Calibri" panose="020F0502020204030204" pitchFamily="34" charset="0"/>
              </a:rPr>
            </a:br>
            <a:endParaRPr lang="en-US" sz="3600" i="1" dirty="0">
              <a:latin typeface="Calibri" panose="020F0502020204030204" pitchFamily="34" charset="0"/>
              <a:cs typeface="Calibri" panose="020F0502020204030204" pitchFamily="34" charset="0"/>
            </a:endParaRPr>
          </a:p>
        </p:txBody>
      </p:sp>
      <p:pic>
        <p:nvPicPr>
          <p:cNvPr id="4098" name="Picture 2" descr="IAF F-35 stealth fighter aircraft fly in Israeli airspace. Credit: IDF Spokesperson's Unit.">
            <a:extLst>
              <a:ext uri="{FF2B5EF4-FFF2-40B4-BE49-F238E27FC236}">
                <a16:creationId xmlns:a16="http://schemas.microsoft.com/office/drawing/2014/main" id="{89D0BD6C-7853-F3B9-6661-EE7A44B0B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218" y="1925405"/>
            <a:ext cx="6659536" cy="443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284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9D195-F6BF-6A90-C471-E40A5700C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34055-9E05-1833-A847-2CF9AB38B2CB}"/>
              </a:ext>
            </a:extLst>
          </p:cNvPr>
          <p:cNvSpPr>
            <a:spLocks noGrp="1"/>
          </p:cNvSpPr>
          <p:nvPr>
            <p:ph type="title"/>
          </p:nvPr>
        </p:nvSpPr>
        <p:spPr>
          <a:xfrm>
            <a:off x="693056" y="288263"/>
            <a:ext cx="10515600" cy="1325563"/>
          </a:xfrm>
        </p:spPr>
        <p:txBody>
          <a:bodyPr>
            <a:noAutofit/>
          </a:bodyPr>
          <a:lstStyle/>
          <a:p>
            <a:pPr algn="ctr">
              <a:lnSpc>
                <a:spcPts val="5625"/>
              </a:lnSpc>
            </a:pPr>
            <a:r>
              <a:rPr lang="en-US" sz="3600" i="1" u="none" strike="noStrike" dirty="0">
                <a:solidFill>
                  <a:srgbClr val="252525"/>
                </a:solidFill>
                <a:effectLst/>
                <a:latin typeface="Calibri" panose="020F0502020204030204" pitchFamily="34" charset="0"/>
                <a:cs typeface="Calibri" panose="020F0502020204030204" pitchFamily="34" charset="0"/>
              </a:rPr>
              <a:t>UN approves major conference </a:t>
            </a:r>
            <a:br>
              <a:rPr lang="en-US" sz="3600" i="1" u="none" strike="noStrike" dirty="0">
                <a:solidFill>
                  <a:srgbClr val="252525"/>
                </a:solidFill>
                <a:effectLst/>
                <a:latin typeface="Calibri" panose="020F0502020204030204" pitchFamily="34" charset="0"/>
                <a:cs typeface="Calibri" panose="020F0502020204030204" pitchFamily="34" charset="0"/>
              </a:rPr>
            </a:br>
            <a:r>
              <a:rPr lang="en-US" sz="3600" i="1" u="none" strike="noStrike" dirty="0">
                <a:solidFill>
                  <a:srgbClr val="252525"/>
                </a:solidFill>
                <a:effectLst/>
                <a:latin typeface="Calibri" panose="020F0502020204030204" pitchFamily="34" charset="0"/>
                <a:cs typeface="Calibri" panose="020F0502020204030204" pitchFamily="34" charset="0"/>
              </a:rPr>
              <a:t>in push for Palestinian state</a:t>
            </a:r>
          </a:p>
        </p:txBody>
      </p:sp>
      <p:sp>
        <p:nvSpPr>
          <p:cNvPr id="4" name="TextBox 3">
            <a:extLst>
              <a:ext uri="{FF2B5EF4-FFF2-40B4-BE49-F238E27FC236}">
                <a16:creationId xmlns:a16="http://schemas.microsoft.com/office/drawing/2014/main" id="{62B4B814-3120-6665-C356-2E7FCCEA5C4A}"/>
              </a:ext>
            </a:extLst>
          </p:cNvPr>
          <p:cNvSpPr txBox="1"/>
          <p:nvPr/>
        </p:nvSpPr>
        <p:spPr>
          <a:xfrm>
            <a:off x="2902856" y="5871554"/>
            <a:ext cx="6096000" cy="923330"/>
          </a:xfrm>
          <a:prstGeom prst="rect">
            <a:avLst/>
          </a:prstGeom>
          <a:noFill/>
        </p:spPr>
        <p:txBody>
          <a:bodyPr wrap="square">
            <a:spAutoFit/>
          </a:bodyPr>
          <a:lstStyle/>
          <a:p>
            <a:pPr algn="ctr"/>
            <a:r>
              <a:rPr lang="en-US" b="0" i="0" u="none" strike="noStrike" dirty="0">
                <a:solidFill>
                  <a:srgbClr val="252525"/>
                </a:solidFill>
                <a:effectLst/>
                <a:latin typeface="Calibri" panose="020F0502020204030204" pitchFamily="34" charset="0"/>
                <a:cs typeface="Calibri" panose="020F0502020204030204" pitchFamily="34" charset="0"/>
              </a:rPr>
              <a:t>The General Assembly voted on Dec. 3, 2024, by a 157-8 margin with seven abstentions, in favor of holding a conference in June 2025</a:t>
            </a:r>
            <a:endParaRPr lang="en-US" dirty="0">
              <a:latin typeface="Calibri" panose="020F0502020204030204" pitchFamily="34" charset="0"/>
              <a:cs typeface="Calibri" panose="020F0502020204030204" pitchFamily="34" charset="0"/>
            </a:endParaRPr>
          </a:p>
        </p:txBody>
      </p:sp>
      <p:pic>
        <p:nvPicPr>
          <p:cNvPr id="17410" name="Picture 2" descr="United Nations - Wikipedia">
            <a:extLst>
              <a:ext uri="{FF2B5EF4-FFF2-40B4-BE49-F238E27FC236}">
                <a16:creationId xmlns:a16="http://schemas.microsoft.com/office/drawing/2014/main" id="{04B28002-504B-A6AC-230E-D2FEC78B9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56" y="1732527"/>
            <a:ext cx="6096000" cy="405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97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A3FA-ED53-A7F2-0725-C95E661D4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555B2-F8CD-4981-47AC-E0A8AEE62683}"/>
              </a:ext>
            </a:extLst>
          </p:cNvPr>
          <p:cNvSpPr>
            <a:spLocks noGrp="1"/>
          </p:cNvSpPr>
          <p:nvPr>
            <p:ph type="title"/>
          </p:nvPr>
        </p:nvSpPr>
        <p:spPr/>
        <p:txBody>
          <a:bodyPr>
            <a:normAutofit fontScale="90000"/>
          </a:bodyPr>
          <a:lstStyle/>
          <a:p>
            <a:pPr algn="ctr"/>
            <a:r>
              <a:rPr lang="en-US" sz="3200" b="0" i="1" u="none" strike="noStrike" dirty="0">
                <a:solidFill>
                  <a:srgbClr val="000000"/>
                </a:solidFill>
                <a:effectLst/>
                <a:latin typeface="Open Sans" panose="020B0606030504020204" pitchFamily="34" charset="0"/>
              </a:rPr>
              <a:t>NATO Secretary General Mark Rutte met with </a:t>
            </a:r>
            <a:br>
              <a:rPr lang="en-US" sz="3200" b="0" i="1" u="none" strike="noStrike" dirty="0">
                <a:solidFill>
                  <a:srgbClr val="000000"/>
                </a:solidFill>
                <a:effectLst/>
                <a:latin typeface="Open Sans" panose="020B0606030504020204" pitchFamily="34" charset="0"/>
              </a:rPr>
            </a:br>
            <a:r>
              <a:rPr lang="en-US" sz="3200" b="0" i="1" u="none" strike="noStrike" dirty="0">
                <a:solidFill>
                  <a:srgbClr val="000000"/>
                </a:solidFill>
                <a:effectLst/>
                <a:latin typeface="Open Sans" panose="020B0606030504020204" pitchFamily="34" charset="0"/>
              </a:rPr>
              <a:t>President-elect Donald Trump </a:t>
            </a:r>
            <a:br>
              <a:rPr lang="en-US" sz="3200" b="0" i="1" u="none" strike="noStrike" dirty="0">
                <a:solidFill>
                  <a:srgbClr val="000000"/>
                </a:solidFill>
                <a:effectLst/>
                <a:latin typeface="Open Sans" panose="020B0606030504020204" pitchFamily="34" charset="0"/>
              </a:rPr>
            </a:br>
            <a:r>
              <a:rPr lang="en-US" sz="3200" b="0" i="1" u="none" strike="noStrike" dirty="0">
                <a:solidFill>
                  <a:srgbClr val="000000"/>
                </a:solidFill>
                <a:effectLst/>
                <a:latin typeface="Open Sans" panose="020B0606030504020204" pitchFamily="34" charset="0"/>
              </a:rPr>
              <a:t>in Palm Beach, Florida on Friday, November 22</a:t>
            </a:r>
            <a:endParaRPr lang="en-US" sz="3200" i="1" dirty="0">
              <a:latin typeface="Calibri" panose="020F0502020204030204" pitchFamily="34" charset="0"/>
              <a:cs typeface="Calibri" panose="020F0502020204030204" pitchFamily="34" charset="0"/>
            </a:endParaRPr>
          </a:p>
        </p:txBody>
      </p:sp>
      <p:sp>
        <p:nvSpPr>
          <p:cNvPr id="3" name="AutoShape 2">
            <a:extLst>
              <a:ext uri="{FF2B5EF4-FFF2-40B4-BE49-F238E27FC236}">
                <a16:creationId xmlns:a16="http://schemas.microsoft.com/office/drawing/2014/main" id="{A581DD77-C838-1EBC-44DB-CC1A1D25E0ED}"/>
              </a:ext>
            </a:extLst>
          </p:cNvPr>
          <p:cNvSpPr>
            <a:spLocks noChangeAspect="1" noChangeArrowheads="1"/>
          </p:cNvSpPr>
          <p:nvPr/>
        </p:nvSpPr>
        <p:spPr bwMode="auto">
          <a:xfrm>
            <a:off x="2286000" y="889000"/>
            <a:ext cx="7620000" cy="508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NATO - News: NATO Secretary General meets US President-elect, 23-Nov.-2024">
            <a:extLst>
              <a:ext uri="{FF2B5EF4-FFF2-40B4-BE49-F238E27FC236}">
                <a16:creationId xmlns:a16="http://schemas.microsoft.com/office/drawing/2014/main" id="{D55354F6-2FA7-4FF8-7967-10492B40B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299" y="1974972"/>
            <a:ext cx="7947402" cy="451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723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2C7A-0B12-273F-1AA1-7436F0293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7A36B-11C9-636C-42C6-4C281272F52E}"/>
              </a:ext>
            </a:extLst>
          </p:cNvPr>
          <p:cNvSpPr>
            <a:spLocks noGrp="1"/>
          </p:cNvSpPr>
          <p:nvPr>
            <p:ph type="title"/>
          </p:nvPr>
        </p:nvSpPr>
        <p:spPr>
          <a:xfrm>
            <a:off x="678542" y="2222953"/>
            <a:ext cx="10515600" cy="1325563"/>
          </a:xfrm>
        </p:spPr>
        <p:txBody>
          <a:bodyPr>
            <a:normAutofit/>
          </a:bodyPr>
          <a:lstStyle/>
          <a:p>
            <a:pPr algn="ctr"/>
            <a:r>
              <a:rPr lang="en-US" sz="3600" i="1" dirty="0">
                <a:latin typeface="Calibri" panose="020F0502020204030204" pitchFamily="34" charset="0"/>
                <a:cs typeface="Calibri" panose="020F0502020204030204" pitchFamily="34" charset="0"/>
              </a:rPr>
              <a:t>President Trump’s Nominees </a:t>
            </a:r>
            <a:br>
              <a:rPr lang="en-US" sz="3600" i="1" dirty="0">
                <a:latin typeface="Calibri" panose="020F0502020204030204" pitchFamily="34" charset="0"/>
                <a:cs typeface="Calibri" panose="020F0502020204030204" pitchFamily="34" charset="0"/>
              </a:rPr>
            </a:br>
            <a:r>
              <a:rPr lang="en-US" sz="3600" i="1" dirty="0">
                <a:latin typeface="Calibri" panose="020F0502020204030204" pitchFamily="34" charset="0"/>
                <a:cs typeface="Calibri" panose="020F0502020204030204" pitchFamily="34" charset="0"/>
              </a:rPr>
              <a:t>Fulfilling Campaign Promises</a:t>
            </a:r>
          </a:p>
        </p:txBody>
      </p:sp>
    </p:spTree>
    <p:extLst>
      <p:ext uri="{BB962C8B-B14F-4D97-AF65-F5344CB8AC3E}">
        <p14:creationId xmlns:p14="http://schemas.microsoft.com/office/powerpoint/2010/main" val="1522896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D1FF-7091-DCA7-E636-A0C51250F82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8604D55-2528-0DAF-C290-F754D3698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9700"/>
            <a:ext cx="11684000" cy="657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094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DE7E0-980F-8268-05DC-23B1A3194C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A080F-88C3-F3CF-2895-7FFBD4C46C5A}"/>
              </a:ext>
            </a:extLst>
          </p:cNvPr>
          <p:cNvSpPr>
            <a:spLocks noGrp="1"/>
          </p:cNvSpPr>
          <p:nvPr>
            <p:ph type="title"/>
          </p:nvPr>
        </p:nvSpPr>
        <p:spPr>
          <a:xfrm>
            <a:off x="635000" y="2103437"/>
            <a:ext cx="10515600" cy="1325563"/>
          </a:xfrm>
        </p:spPr>
        <p:txBody>
          <a:bodyPr>
            <a:normAutofit/>
          </a:bodyPr>
          <a:lstStyle/>
          <a:p>
            <a:pPr algn="ctr"/>
            <a:r>
              <a:rPr lang="en-US" sz="3600" i="1" dirty="0">
                <a:latin typeface="Calibri" panose="020F0502020204030204" pitchFamily="34" charset="0"/>
                <a:cs typeface="Calibri" panose="020F0502020204030204" pitchFamily="34" charset="0"/>
              </a:rPr>
              <a:t>White House media worn out </a:t>
            </a:r>
            <a:br>
              <a:rPr lang="en-US" sz="3600" i="1" dirty="0">
                <a:latin typeface="Calibri" panose="020F0502020204030204" pitchFamily="34" charset="0"/>
                <a:cs typeface="Calibri" panose="020F0502020204030204" pitchFamily="34" charset="0"/>
              </a:rPr>
            </a:br>
            <a:r>
              <a:rPr lang="en-US" sz="3600" i="1" dirty="0">
                <a:latin typeface="Calibri" panose="020F0502020204030204" pitchFamily="34" charset="0"/>
                <a:cs typeface="Calibri" panose="020F0502020204030204" pitchFamily="34" charset="0"/>
              </a:rPr>
              <a:t>and possibly partially replaced </a:t>
            </a:r>
          </a:p>
        </p:txBody>
      </p:sp>
    </p:spTree>
    <p:extLst>
      <p:ext uri="{BB962C8B-B14F-4D97-AF65-F5344CB8AC3E}">
        <p14:creationId xmlns:p14="http://schemas.microsoft.com/office/powerpoint/2010/main" val="74810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687D-F106-5249-DE0B-69229E17B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60967-2A5C-543C-FB67-FE788DA94606}"/>
              </a:ext>
            </a:extLst>
          </p:cNvPr>
          <p:cNvSpPr>
            <a:spLocks noGrp="1"/>
          </p:cNvSpPr>
          <p:nvPr>
            <p:ph type="title"/>
          </p:nvPr>
        </p:nvSpPr>
        <p:spPr>
          <a:xfrm>
            <a:off x="591457" y="724580"/>
            <a:ext cx="10515600" cy="1325563"/>
          </a:xfrm>
        </p:spPr>
        <p:txBody>
          <a:bodyPr>
            <a:noAutofit/>
          </a:bodyPr>
          <a:lstStyle/>
          <a:p>
            <a:pPr algn="ctr">
              <a:lnSpc>
                <a:spcPts val="4800"/>
              </a:lnSpc>
            </a:pPr>
            <a:r>
              <a:rPr lang="en-US" sz="3600" i="1" u="none" strike="noStrike" dirty="0">
                <a:solidFill>
                  <a:srgbClr val="000000"/>
                </a:solidFill>
                <a:effectLst/>
                <a:latin typeface="Calibri" panose="020F0502020204030204" pitchFamily="34" charset="0"/>
                <a:cs typeface="Calibri" panose="020F0502020204030204" pitchFamily="34" charset="0"/>
              </a:rPr>
              <a:t>Donald Trump just picked who will take over the Google, Apple, and Visa monopoly cases</a:t>
            </a:r>
          </a:p>
        </p:txBody>
      </p:sp>
      <p:pic>
        <p:nvPicPr>
          <p:cNvPr id="14338" name="Picture 2" descr="Image for article titled Donald Trump just picked who will take over the Google, Apple, and Visa monopoly cases">
            <a:extLst>
              <a:ext uri="{FF2B5EF4-FFF2-40B4-BE49-F238E27FC236}">
                <a16:creationId xmlns:a16="http://schemas.microsoft.com/office/drawing/2014/main" id="{CEAC877C-E6E7-586A-539F-6FD328850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020" y="2329926"/>
            <a:ext cx="6207047" cy="413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06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88BE-D5E7-497F-97E2-10EB1962E1F2}"/>
              </a:ext>
            </a:extLst>
          </p:cNvPr>
          <p:cNvSpPr>
            <a:spLocks noGrp="1"/>
          </p:cNvSpPr>
          <p:nvPr>
            <p:ph type="title"/>
          </p:nvPr>
        </p:nvSpPr>
        <p:spPr>
          <a:xfrm>
            <a:off x="707571" y="1961697"/>
            <a:ext cx="10515600" cy="1325563"/>
          </a:xfrm>
        </p:spPr>
        <p:txBody>
          <a:bodyPr>
            <a:normAutofit/>
          </a:bodyPr>
          <a:lstStyle/>
          <a:p>
            <a:pPr algn="ctr"/>
            <a:r>
              <a:rPr lang="en-US" sz="3600" i="1" dirty="0">
                <a:latin typeface="Calibri" panose="020F0502020204030204" pitchFamily="34" charset="0"/>
                <a:cs typeface="Calibri" panose="020F0502020204030204" pitchFamily="34" charset="0"/>
              </a:rPr>
              <a:t>Trump’s Angelic Protection</a:t>
            </a:r>
          </a:p>
        </p:txBody>
      </p:sp>
    </p:spTree>
    <p:extLst>
      <p:ext uri="{BB962C8B-B14F-4D97-AF65-F5344CB8AC3E}">
        <p14:creationId xmlns:p14="http://schemas.microsoft.com/office/powerpoint/2010/main" val="2521385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2677886" y="505691"/>
            <a:ext cx="6760028" cy="5846618"/>
          </a:xfrm>
        </p:spPr>
        <p:txBody>
          <a:bodyPr>
            <a:normAutofit fontScale="55000" lnSpcReduction="20000"/>
          </a:bodyPr>
          <a:lstStyle/>
          <a:p>
            <a:pPr marL="0" indent="0" algn="ctr">
              <a:buNone/>
            </a:pPr>
            <a:endParaRPr lang="en-US" sz="3200" b="1" i="1" dirty="0"/>
          </a:p>
          <a:p>
            <a:pPr marL="0" indent="0" algn="ctr">
              <a:buNone/>
            </a:pPr>
            <a:r>
              <a:rPr lang="en-US" sz="5100" b="1" i="1" dirty="0">
                <a:latin typeface="Calibri" panose="020F0502020204030204" pitchFamily="34" charset="0"/>
                <a:cs typeface="Calibri" panose="020F0502020204030204" pitchFamily="34" charset="0"/>
              </a:rPr>
              <a:t>‘Eye to Eye’ – </a:t>
            </a:r>
          </a:p>
          <a:p>
            <a:pPr marL="0" indent="0" algn="ctr">
              <a:buNone/>
            </a:pPr>
            <a:r>
              <a:rPr lang="en-US" sz="5100" b="1" i="1" dirty="0">
                <a:latin typeface="Calibri" panose="020F0502020204030204" pitchFamily="34" charset="0"/>
                <a:cs typeface="Calibri" panose="020F0502020204030204" pitchFamily="34" charset="0"/>
              </a:rPr>
              <a:t>Facing the Consequences of Dividing Israel</a:t>
            </a:r>
            <a:br>
              <a:rPr lang="en-US" sz="5100" b="1" i="1" dirty="0">
                <a:latin typeface="Calibri" panose="020F0502020204030204" pitchFamily="34" charset="0"/>
                <a:cs typeface="Calibri" panose="020F0502020204030204" pitchFamily="34" charset="0"/>
              </a:rPr>
            </a:br>
            <a:endParaRPr lang="en-US" sz="5100" b="1"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Covering Bush, Clinton, Bush, Obama and Trump administrations </a:t>
            </a:r>
            <a:br>
              <a:rPr lang="en-US" sz="4000" i="1" dirty="0">
                <a:latin typeface="Calibri" panose="020F0502020204030204" pitchFamily="34" charset="0"/>
                <a:cs typeface="Calibri" panose="020F0502020204030204" pitchFamily="34" charset="0"/>
              </a:rPr>
            </a:b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576 pages from the Perfect Storm to Hurricane Harvey</a:t>
            </a:r>
          </a:p>
          <a:p>
            <a:pPr marL="0" indent="0" algn="ctr">
              <a:buNone/>
            </a:pP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127 record-setting catastrophes and events</a:t>
            </a:r>
            <a:br>
              <a:rPr lang="en-US" sz="4000" i="1" dirty="0">
                <a:latin typeface="Calibri" panose="020F0502020204030204" pitchFamily="34" charset="0"/>
                <a:cs typeface="Calibri" panose="020F0502020204030204" pitchFamily="34" charset="0"/>
              </a:rPr>
            </a:b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12 largest property insurance events in US history</a:t>
            </a:r>
            <a:br>
              <a:rPr lang="en-US" sz="4000" i="1" dirty="0">
                <a:latin typeface="Calibri" panose="020F0502020204030204" pitchFamily="34" charset="0"/>
                <a:cs typeface="Calibri" panose="020F0502020204030204" pitchFamily="34" charset="0"/>
              </a:rPr>
            </a:b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The two largest terrorist events in US history </a:t>
            </a:r>
            <a:br>
              <a:rPr lang="en-US" sz="4000" i="1" dirty="0">
                <a:latin typeface="Calibri" panose="020F0502020204030204" pitchFamily="34" charset="0"/>
                <a:cs typeface="Calibri" panose="020F0502020204030204" pitchFamily="34" charset="0"/>
              </a:rPr>
            </a:b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19 of the 20 costliest hurricanes in US history </a:t>
            </a:r>
            <a:br>
              <a:rPr lang="en-US" sz="4000" i="1" dirty="0">
                <a:latin typeface="Calibri" panose="020F0502020204030204" pitchFamily="34" charset="0"/>
                <a:cs typeface="Calibri" panose="020F0502020204030204" pitchFamily="34" charset="0"/>
              </a:rPr>
            </a:br>
            <a:endParaRPr lang="en-US" sz="4000" i="1" dirty="0">
              <a:latin typeface="Calibri" panose="020F0502020204030204" pitchFamily="34" charset="0"/>
              <a:cs typeface="Calibri" panose="020F0502020204030204" pitchFamily="34" charset="0"/>
            </a:endParaRPr>
          </a:p>
          <a:p>
            <a:r>
              <a:rPr lang="en-US" sz="4000" i="1" dirty="0">
                <a:latin typeface="Calibri" panose="020F0502020204030204" pitchFamily="34" charset="0"/>
                <a:cs typeface="Calibri" panose="020F0502020204030204" pitchFamily="34" charset="0"/>
              </a:rPr>
              <a:t>5 of the 7 largest tornado outbreaks in US history</a:t>
            </a:r>
          </a:p>
          <a:p>
            <a:pPr marL="0" indent="0">
              <a:buNone/>
            </a:pPr>
            <a:endParaRPr lang="en-US" dirty="0"/>
          </a:p>
        </p:txBody>
      </p:sp>
    </p:spTree>
    <p:extLst>
      <p:ext uri="{BB962C8B-B14F-4D97-AF65-F5344CB8AC3E}">
        <p14:creationId xmlns:p14="http://schemas.microsoft.com/office/powerpoint/2010/main" val="395421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3A32-6913-BB6C-0DF5-1F6EBB73643A}"/>
            </a:ext>
          </a:extLst>
        </p:cNvPr>
        <p:cNvGrpSpPr/>
        <p:nvPr/>
      </p:nvGrpSpPr>
      <p:grpSpPr>
        <a:xfrm>
          <a:off x="0" y="0"/>
          <a:ext cx="0" cy="0"/>
          <a:chOff x="0" y="0"/>
          <a:chExt cx="0" cy="0"/>
        </a:xfrm>
      </p:grpSpPr>
      <p:pic>
        <p:nvPicPr>
          <p:cNvPr id="5" name="Picture 4" descr="A cityscape with a blue button&#10;&#10;Description automatically generated">
            <a:extLst>
              <a:ext uri="{FF2B5EF4-FFF2-40B4-BE49-F238E27FC236}">
                <a16:creationId xmlns:a16="http://schemas.microsoft.com/office/drawing/2014/main" id="{CEF639CE-B77A-1F26-4C7F-881480C30B5D}"/>
              </a:ext>
            </a:extLst>
          </p:cNvPr>
          <p:cNvPicPr>
            <a:picLocks noChangeAspect="1"/>
          </p:cNvPicPr>
          <p:nvPr/>
        </p:nvPicPr>
        <p:blipFill>
          <a:blip r:embed="rId2"/>
          <a:stretch>
            <a:fillRect/>
          </a:stretch>
        </p:blipFill>
        <p:spPr>
          <a:xfrm>
            <a:off x="1136823" y="383299"/>
            <a:ext cx="9981538" cy="4655496"/>
          </a:xfrm>
          <a:prstGeom prst="rect">
            <a:avLst/>
          </a:prstGeom>
        </p:spPr>
      </p:pic>
      <p:sp>
        <p:nvSpPr>
          <p:cNvPr id="6" name="TextBox 5">
            <a:extLst>
              <a:ext uri="{FF2B5EF4-FFF2-40B4-BE49-F238E27FC236}">
                <a16:creationId xmlns:a16="http://schemas.microsoft.com/office/drawing/2014/main" id="{9D16B0BC-C1A7-C0CD-A699-F0A26430F17A}"/>
              </a:ext>
            </a:extLst>
          </p:cNvPr>
          <p:cNvSpPr txBox="1"/>
          <p:nvPr/>
        </p:nvSpPr>
        <p:spPr>
          <a:xfrm>
            <a:off x="2955852" y="5671751"/>
            <a:ext cx="6607322" cy="461665"/>
          </a:xfrm>
          <a:prstGeom prst="rect">
            <a:avLst/>
          </a:prstGeom>
          <a:noFill/>
        </p:spPr>
        <p:txBody>
          <a:bodyPr wrap="square" rtlCol="0">
            <a:spAutoFit/>
          </a:bodyPr>
          <a:lstStyle/>
          <a:p>
            <a:pPr algn="ctr"/>
            <a:r>
              <a:rPr lang="en-US" sz="2400" dirty="0"/>
              <a:t>$7 a month - </a:t>
            </a:r>
            <a:r>
              <a:rPr lang="en-US" sz="2400" dirty="0" err="1"/>
              <a:t>WilliamKoenig.com</a:t>
            </a:r>
            <a:r>
              <a:rPr lang="en-US" sz="2400" dirty="0"/>
              <a:t> </a:t>
            </a:r>
          </a:p>
        </p:txBody>
      </p:sp>
    </p:spTree>
    <p:extLst>
      <p:ext uri="{BB962C8B-B14F-4D97-AF65-F5344CB8AC3E}">
        <p14:creationId xmlns:p14="http://schemas.microsoft.com/office/powerpoint/2010/main" val="95226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ext boxes&#10;&#10;Description automatically generated">
            <a:extLst>
              <a:ext uri="{FF2B5EF4-FFF2-40B4-BE49-F238E27FC236}">
                <a16:creationId xmlns:a16="http://schemas.microsoft.com/office/drawing/2014/main" id="{574BC268-B635-1E86-81CF-CC47634D968F}"/>
              </a:ext>
            </a:extLst>
          </p:cNvPr>
          <p:cNvPicPr>
            <a:picLocks noChangeAspect="1"/>
          </p:cNvPicPr>
          <p:nvPr/>
        </p:nvPicPr>
        <p:blipFill>
          <a:blip r:embed="rId2"/>
          <a:stretch>
            <a:fillRect/>
          </a:stretch>
        </p:blipFill>
        <p:spPr>
          <a:xfrm>
            <a:off x="255270" y="1459998"/>
            <a:ext cx="11681460" cy="3527194"/>
          </a:xfrm>
          <a:prstGeom prst="rect">
            <a:avLst/>
          </a:prstGeom>
        </p:spPr>
      </p:pic>
    </p:spTree>
    <p:extLst>
      <p:ext uri="{BB962C8B-B14F-4D97-AF65-F5344CB8AC3E}">
        <p14:creationId xmlns:p14="http://schemas.microsoft.com/office/powerpoint/2010/main" val="219256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40C036-A388-CB4E-E166-66BA371AAFCF}"/>
              </a:ext>
            </a:extLst>
          </p:cNvPr>
          <p:cNvSpPr txBox="1"/>
          <p:nvPr/>
        </p:nvSpPr>
        <p:spPr>
          <a:xfrm>
            <a:off x="2903220" y="5819033"/>
            <a:ext cx="6507042" cy="830997"/>
          </a:xfrm>
          <a:prstGeom prst="rect">
            <a:avLst/>
          </a:prstGeom>
          <a:noFill/>
        </p:spPr>
        <p:txBody>
          <a:bodyPr wrap="square" rtlCol="0">
            <a:spAutoFit/>
          </a:bodyPr>
          <a:lstStyle/>
          <a:p>
            <a:pPr algn="ctr"/>
            <a:r>
              <a:rPr lang="en-US" sz="2400" dirty="0"/>
              <a:t>The Hague, The Netherlands – </a:t>
            </a:r>
          </a:p>
          <a:p>
            <a:pPr algn="ctr"/>
            <a:r>
              <a:rPr lang="en-US" sz="2400" dirty="0"/>
              <a:t>July 3-4, 2024</a:t>
            </a:r>
          </a:p>
        </p:txBody>
      </p:sp>
      <p:pic>
        <p:nvPicPr>
          <p:cNvPr id="8" name="Picture 7" descr="A gavel and a star of david&#10;&#10;Description automatically generated">
            <a:extLst>
              <a:ext uri="{FF2B5EF4-FFF2-40B4-BE49-F238E27FC236}">
                <a16:creationId xmlns:a16="http://schemas.microsoft.com/office/drawing/2014/main" id="{FD0BCA20-B657-D011-C276-11A8043F7E7B}"/>
              </a:ext>
            </a:extLst>
          </p:cNvPr>
          <p:cNvPicPr>
            <a:picLocks noChangeAspect="1"/>
          </p:cNvPicPr>
          <p:nvPr/>
        </p:nvPicPr>
        <p:blipFill>
          <a:blip r:embed="rId2"/>
          <a:stretch>
            <a:fillRect/>
          </a:stretch>
        </p:blipFill>
        <p:spPr>
          <a:xfrm>
            <a:off x="1531401" y="359580"/>
            <a:ext cx="9129198" cy="5257486"/>
          </a:xfrm>
          <a:prstGeom prst="rect">
            <a:avLst/>
          </a:prstGeom>
        </p:spPr>
      </p:pic>
    </p:spTree>
    <p:extLst>
      <p:ext uri="{BB962C8B-B14F-4D97-AF65-F5344CB8AC3E}">
        <p14:creationId xmlns:p14="http://schemas.microsoft.com/office/powerpoint/2010/main" val="2061318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C7A-603B-7958-2BA4-25D44AEDE8C1}"/>
              </a:ext>
            </a:extLst>
          </p:cNvPr>
          <p:cNvSpPr>
            <a:spLocks noGrp="1"/>
          </p:cNvSpPr>
          <p:nvPr>
            <p:ph type="title"/>
          </p:nvPr>
        </p:nvSpPr>
        <p:spPr/>
        <p:txBody>
          <a:bodyPr>
            <a:normAutofit/>
          </a:bodyPr>
          <a:lstStyle/>
          <a:p>
            <a:pPr algn="ctr"/>
            <a:r>
              <a:rPr lang="en-US" sz="3600" i="1" dirty="0">
                <a:latin typeface="Calibri" panose="020F0502020204030204" pitchFamily="34" charset="0"/>
                <a:cs typeface="Calibri" panose="020F0502020204030204" pitchFamily="34" charset="0"/>
              </a:rPr>
              <a:t>Former vice mayor of Rotterdam, The Netherlands </a:t>
            </a:r>
            <a:br>
              <a:rPr lang="en-US" sz="3600" i="1" dirty="0">
                <a:latin typeface="Calibri" panose="020F0502020204030204" pitchFamily="34" charset="0"/>
                <a:cs typeface="Calibri" panose="020F0502020204030204" pitchFamily="34" charset="0"/>
              </a:rPr>
            </a:br>
            <a:r>
              <a:rPr lang="en-US" sz="3600" i="1" dirty="0">
                <a:latin typeface="Calibri" panose="020F0502020204030204" pitchFamily="34" charset="0"/>
                <a:cs typeface="Calibri" panose="020F0502020204030204" pitchFamily="34" charset="0"/>
              </a:rPr>
              <a:t>with Tania and me – July 3, 2024</a:t>
            </a:r>
          </a:p>
        </p:txBody>
      </p:sp>
      <p:pic>
        <p:nvPicPr>
          <p:cNvPr id="5" name="Picture 4" descr="A group of people smiling for a photo&#10;&#10;Description automatically generated">
            <a:extLst>
              <a:ext uri="{FF2B5EF4-FFF2-40B4-BE49-F238E27FC236}">
                <a16:creationId xmlns:a16="http://schemas.microsoft.com/office/drawing/2014/main" id="{CF306CBF-41AA-DA36-FE21-329CADC4EEFA}"/>
              </a:ext>
            </a:extLst>
          </p:cNvPr>
          <p:cNvPicPr>
            <a:picLocks noChangeAspect="1"/>
          </p:cNvPicPr>
          <p:nvPr/>
        </p:nvPicPr>
        <p:blipFill>
          <a:blip r:embed="rId2"/>
          <a:stretch>
            <a:fillRect/>
          </a:stretch>
        </p:blipFill>
        <p:spPr>
          <a:xfrm rot="10800000">
            <a:off x="3490928" y="1826759"/>
            <a:ext cx="5947540" cy="4460655"/>
          </a:xfrm>
          <a:prstGeom prst="rect">
            <a:avLst/>
          </a:prstGeom>
        </p:spPr>
      </p:pic>
    </p:spTree>
    <p:extLst>
      <p:ext uri="{BB962C8B-B14F-4D97-AF65-F5344CB8AC3E}">
        <p14:creationId xmlns:p14="http://schemas.microsoft.com/office/powerpoint/2010/main" val="1138472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1D9203-8760-B70E-4807-175210B7A6C9}"/>
              </a:ext>
            </a:extLst>
          </p:cNvPr>
          <p:cNvSpPr txBox="1"/>
          <p:nvPr/>
        </p:nvSpPr>
        <p:spPr>
          <a:xfrm>
            <a:off x="7423688" y="1020007"/>
            <a:ext cx="4107051" cy="4817986"/>
          </a:xfrm>
          <a:prstGeom prst="rect">
            <a:avLst/>
          </a:prstGeom>
          <a:noFill/>
        </p:spPr>
        <p:txBody>
          <a:bodyPr wrap="square">
            <a:spAutoFit/>
          </a:bodyPr>
          <a:lstStyle/>
          <a:p>
            <a:pPr algn="l" fontAlgn="ctr">
              <a:lnSpc>
                <a:spcPts val="1800"/>
              </a:lnSpc>
              <a:spcAft>
                <a:spcPts val="750"/>
              </a:spcAft>
            </a:pPr>
            <a:r>
              <a:rPr lang="en-US" b="0" i="0" u="none" strike="noStrike" dirty="0">
                <a:solidFill>
                  <a:srgbClr val="001D35"/>
                </a:solidFill>
                <a:effectLst/>
                <a:latin typeface="Google Sans"/>
              </a:rPr>
              <a:t>The International Court of Justice (ICJ) issued an advisory opinion on July 19, 2024, that Israel's presence in the Occupied Palestinian Territory (OPT) is unlawful and must end as soon as possible. The ICJ's opinion included the following findings: </a:t>
            </a:r>
          </a:p>
          <a:p>
            <a:pPr algn="l" fontAlgn="ctr">
              <a:lnSpc>
                <a:spcPts val="1650"/>
              </a:lnSpc>
              <a:spcBef>
                <a:spcPts val="750"/>
              </a:spcBef>
              <a:spcAft>
                <a:spcPts val="600"/>
              </a:spcAft>
              <a:buFont typeface="Arial" panose="020B0604020202020204" pitchFamily="34" charset="0"/>
              <a:buChar char="•"/>
            </a:pPr>
            <a:r>
              <a:rPr lang="en-US" b="0" i="0" u="none" strike="noStrike" dirty="0">
                <a:solidFill>
                  <a:srgbClr val="001D35"/>
                </a:solidFill>
                <a:effectLst/>
                <a:latin typeface="Google Sans"/>
              </a:rPr>
              <a:t>Israel is responsible for apartheid and racial segregation against Palestinians </a:t>
            </a:r>
          </a:p>
          <a:p>
            <a:pPr algn="l" fontAlgn="ctr">
              <a:lnSpc>
                <a:spcPts val="1650"/>
              </a:lnSpc>
              <a:spcBef>
                <a:spcPts val="750"/>
              </a:spcBef>
              <a:spcAft>
                <a:spcPts val="600"/>
              </a:spcAft>
              <a:buFont typeface="Arial" panose="020B0604020202020204" pitchFamily="34" charset="0"/>
              <a:buChar char="•"/>
            </a:pPr>
            <a:r>
              <a:rPr lang="en-US" b="0" i="0" u="none" strike="noStrike" dirty="0">
                <a:solidFill>
                  <a:srgbClr val="001D35"/>
                </a:solidFill>
                <a:effectLst/>
                <a:latin typeface="Google Sans"/>
              </a:rPr>
              <a:t>Israel's occupation of the OPT is illegal </a:t>
            </a:r>
          </a:p>
          <a:p>
            <a:pPr algn="l" fontAlgn="ctr">
              <a:lnSpc>
                <a:spcPts val="1650"/>
              </a:lnSpc>
              <a:spcBef>
                <a:spcPts val="750"/>
              </a:spcBef>
              <a:spcAft>
                <a:spcPts val="600"/>
              </a:spcAft>
              <a:buFont typeface="Arial" panose="020B0604020202020204" pitchFamily="34" charset="0"/>
              <a:buChar char="•"/>
            </a:pPr>
            <a:r>
              <a:rPr lang="en-US" b="0" i="0" u="none" strike="noStrike" dirty="0">
                <a:solidFill>
                  <a:srgbClr val="001D35"/>
                </a:solidFill>
                <a:effectLst/>
                <a:latin typeface="Google Sans"/>
              </a:rPr>
              <a:t>Israel must provide reparations to Palestinians </a:t>
            </a:r>
          </a:p>
          <a:p>
            <a:pPr algn="l" fontAlgn="ctr">
              <a:lnSpc>
                <a:spcPts val="1650"/>
              </a:lnSpc>
              <a:spcBef>
                <a:spcPts val="750"/>
              </a:spcBef>
              <a:spcAft>
                <a:spcPts val="600"/>
              </a:spcAft>
              <a:buFont typeface="Arial" panose="020B0604020202020204" pitchFamily="34" charset="0"/>
              <a:buChar char="•"/>
            </a:pPr>
            <a:r>
              <a:rPr lang="en-US" b="0" i="0" u="none" strike="noStrike" dirty="0">
                <a:solidFill>
                  <a:srgbClr val="001D35"/>
                </a:solidFill>
                <a:effectLst/>
                <a:latin typeface="Google Sans"/>
              </a:rPr>
              <a:t>All states and international organizations, including the UN, must not recognize the legality of Israel's presence in the OPT </a:t>
            </a:r>
          </a:p>
          <a:p>
            <a:pPr algn="l">
              <a:lnSpc>
                <a:spcPts val="1650"/>
              </a:lnSpc>
              <a:spcBef>
                <a:spcPts val="750"/>
              </a:spcBef>
              <a:spcAft>
                <a:spcPts val="1500"/>
              </a:spcAft>
              <a:buFont typeface="Arial" panose="020B0604020202020204" pitchFamily="34" charset="0"/>
              <a:buChar char="•"/>
            </a:pPr>
            <a:r>
              <a:rPr lang="en-US" b="0" i="0" u="none" strike="noStrike" dirty="0">
                <a:solidFill>
                  <a:srgbClr val="001D35"/>
                </a:solidFill>
                <a:effectLst/>
                <a:latin typeface="Google Sans"/>
              </a:rPr>
              <a:t>The UN should consider how to end Israel's presence in the OPT </a:t>
            </a:r>
          </a:p>
        </p:txBody>
      </p:sp>
      <p:pic>
        <p:nvPicPr>
          <p:cNvPr id="3074" name="Picture 2" descr="World Court: Israeli presence in East Jerusalem, West Bank is illegal and  must end | The Times of Israel">
            <a:extLst>
              <a:ext uri="{FF2B5EF4-FFF2-40B4-BE49-F238E27FC236}">
                <a16:creationId xmlns:a16="http://schemas.microsoft.com/office/drawing/2014/main" id="{A00B0099-FD06-9D8C-8CFB-7CA17C187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52" y="1239864"/>
            <a:ext cx="5682712" cy="35516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44AED5-5A02-5557-DF65-1BF235654383}"/>
              </a:ext>
            </a:extLst>
          </p:cNvPr>
          <p:cNvSpPr txBox="1"/>
          <p:nvPr/>
        </p:nvSpPr>
        <p:spPr>
          <a:xfrm>
            <a:off x="2107770" y="371958"/>
            <a:ext cx="8431078" cy="584775"/>
          </a:xfrm>
          <a:prstGeom prst="rect">
            <a:avLst/>
          </a:prstGeom>
          <a:noFill/>
        </p:spPr>
        <p:txBody>
          <a:bodyPr wrap="square" rtlCol="0">
            <a:spAutoFit/>
          </a:bodyPr>
          <a:lstStyle/>
          <a:p>
            <a:pPr algn="ctr"/>
            <a:r>
              <a:rPr lang="en-US" sz="3200" i="1" dirty="0"/>
              <a:t>International Court of Justice</a:t>
            </a:r>
          </a:p>
        </p:txBody>
      </p:sp>
    </p:spTree>
    <p:extLst>
      <p:ext uri="{BB962C8B-B14F-4D97-AF65-F5344CB8AC3E}">
        <p14:creationId xmlns:p14="http://schemas.microsoft.com/office/powerpoint/2010/main" val="4171851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7380</TotalTime>
  <Words>903</Words>
  <Application>Microsoft Macintosh PowerPoint</Application>
  <PresentationFormat>Widescreen</PresentationFormat>
  <Paragraphs>69</Paragraphs>
  <Slides>37</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Aptos</vt:lpstr>
      <vt:lpstr>Aptos Display</vt:lpstr>
      <vt:lpstr>Arial</vt:lpstr>
      <vt:lpstr>Austin News</vt:lpstr>
      <vt:lpstr>Calibri</vt:lpstr>
      <vt:lpstr>Exchange</vt:lpstr>
      <vt:lpstr>FrankRuhlLibre</vt:lpstr>
      <vt:lpstr>Google Sans</vt:lpstr>
      <vt:lpstr>nyt-cheltenham</vt:lpstr>
      <vt:lpstr>Open Sans</vt:lpstr>
      <vt:lpstr>Roboto</vt:lpstr>
      <vt:lpstr>tiempos</vt:lpstr>
      <vt:lpstr>var(--freight-display)</vt:lpstr>
      <vt:lpstr>var(--freight-sans)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Former vice mayor of Rotterdam, The Netherlands  with Tania and me – July 3, 2024</vt:lpstr>
      <vt:lpstr>PowerPoint Presentation</vt:lpstr>
      <vt:lpstr>Governor Yossi Dagan leader of Shomron Regional, Samaria, Israel, with Jack van der Tang and me Amsterdam, The Netherlands - July 24, 2024 </vt:lpstr>
      <vt:lpstr>Governor Yossi Dagan leader of Shomron Regional, Samaria, Israel with Tania and me – Dallas, Sept 12, 2024 </vt:lpstr>
      <vt:lpstr>Trump’s Middle East Envoys,  four billionaires </vt:lpstr>
      <vt:lpstr>PowerPoint Presentation</vt:lpstr>
      <vt:lpstr>Massad Boulos, Trump’s new Middle East adviser,  touts roadmap to Palestinian state </vt:lpstr>
      <vt:lpstr>PowerPoint Presentation</vt:lpstr>
      <vt:lpstr>Steve Witkoff – Trump’s Middle East Envoy</vt:lpstr>
      <vt:lpstr>Kushner said expected to play key  role in Trump’s Mideast policy </vt:lpstr>
      <vt:lpstr> Elon Musk Met With Iran’s U.N. Ambassador November 11, 2024  </vt:lpstr>
      <vt:lpstr>Political figures and the Middle East </vt:lpstr>
      <vt:lpstr>Mike Huckabee  US Ambassador to Israel Nominee</vt:lpstr>
      <vt:lpstr>Marco Rubio Secretary of State Nominee</vt:lpstr>
      <vt:lpstr>Elise Stefanik  US U.N. Ambassador Nominee</vt:lpstr>
      <vt:lpstr>Former US Ambassador to Israel David Friedman</vt:lpstr>
      <vt:lpstr>The infernal Qatari strategy:  While Donald Trump threatens the enemies of Israel and civilization, Britain licks their sandals.</vt:lpstr>
      <vt:lpstr>Trump demands immediate release of Oct. 7 hostages, says otherwise there will be 'HELL TO PAY'</vt:lpstr>
      <vt:lpstr>Erdogan Gets His ‘Leader of the  Muslim World’ Moment – Dec. 9, 2024  </vt:lpstr>
      <vt:lpstr>Putin and I are the only significant  world leaders left, Erdogan says – Dec. 9, 2024 </vt:lpstr>
      <vt:lpstr>Israel showed the 'power' of F-35s in destroying nearly all of Iran's air defenses without a loss, UK admiral says</vt:lpstr>
      <vt:lpstr>IDF hit more than 300 Syrian regime targets in  two days, ‘effectively wiping out air force’ </vt:lpstr>
      <vt:lpstr>In historic campaign across Syria, IDF says it  destroyed 80% of Assad regime’s military </vt:lpstr>
      <vt:lpstr>UN approves major conference  in push for Palestinian state</vt:lpstr>
      <vt:lpstr>NATO Secretary General Mark Rutte met with  President-elect Donald Trump  in Palm Beach, Florida on Friday, November 22</vt:lpstr>
      <vt:lpstr>President Trump’s Nominees  Fulfilling Campaign Promises</vt:lpstr>
      <vt:lpstr>PowerPoint Presentation</vt:lpstr>
      <vt:lpstr>White House media worn out  and possibly partially replaced </vt:lpstr>
      <vt:lpstr>Donald Trump just picked who will take over the Google, Apple, and Visa monopoly cases</vt:lpstr>
      <vt:lpstr>Trump’s Angelic Protection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Wm Koenig</dc:creator>
  <cp:lastModifiedBy>Wm Koenig</cp:lastModifiedBy>
  <cp:revision>9</cp:revision>
  <dcterms:created xsi:type="dcterms:W3CDTF">2024-12-05T00:59:11Z</dcterms:created>
  <dcterms:modified xsi:type="dcterms:W3CDTF">2024-12-11T03:29:57Z</dcterms:modified>
</cp:coreProperties>
</file>