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ow angle exterior view of a modern building facade covered with aluminum discs under a clear, blue sky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ow angle view of a modern, curved building under a cloudy sky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 angle view of the Azadi Tower in Tehran, Iran against a clear, bright sky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 stairs and a clear, blue sky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eing the End Times…"/>
          <p:cNvSpPr txBox="1"/>
          <p:nvPr>
            <p:ph type="ctrTitle"/>
          </p:nvPr>
        </p:nvSpPr>
        <p:spPr>
          <a:xfrm>
            <a:off x="1203919" y="1612221"/>
            <a:ext cx="21971004" cy="4648201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>
                <a:solidFill>
                  <a:srgbClr val="FFFFFF"/>
                </a:solidFill>
              </a:defRPr>
            </a:pPr>
            <a:r>
              <a:t>Seeing the End Times</a:t>
            </a:r>
          </a:p>
          <a:p>
            <a:pPr algn="ctr">
              <a:lnSpc>
                <a:spcPct val="100000"/>
              </a:lnSpc>
              <a:defRPr>
                <a:solidFill>
                  <a:srgbClr val="FFFFFF"/>
                </a:solidFill>
              </a:defRPr>
            </a:pPr>
            <a:r>
              <a:t>through the Eyes of Jesus</a:t>
            </a:r>
          </a:p>
        </p:txBody>
      </p:sp>
      <p:sp>
        <p:nvSpPr>
          <p:cNvPr id="172" name="Current Considerations from the Olivet Discourse"/>
          <p:cNvSpPr txBox="1"/>
          <p:nvPr>
            <p:ph type="subTitle" sz="quarter" idx="1"/>
          </p:nvPr>
        </p:nvSpPr>
        <p:spPr>
          <a:xfrm>
            <a:off x="1203919" y="6193455"/>
            <a:ext cx="21971001" cy="1329089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/>
            </a:outerShdw>
          </a:effectLst>
        </p:spPr>
        <p:txBody>
          <a:bodyPr/>
          <a:lstStyle>
            <a:lvl1pPr algn="ctr">
              <a:defRPr>
                <a:solidFill>
                  <a:schemeClr val="accent4">
                    <a:hueOff val="-476017"/>
                    <a:lumOff val="-10042"/>
                  </a:schemeClr>
                </a:solidFill>
              </a:defRPr>
            </a:lvl1pPr>
          </a:lstStyle>
          <a:p>
            <a:pPr/>
            <a:r>
              <a:t>Current Considerations from the Olivet Discourse</a:t>
            </a:r>
          </a:p>
        </p:txBody>
      </p:sp>
      <p:sp>
        <p:nvSpPr>
          <p:cNvPr id="173" name="Jeff Kinley"/>
          <p:cNvSpPr txBox="1"/>
          <p:nvPr/>
        </p:nvSpPr>
        <p:spPr>
          <a:xfrm>
            <a:off x="1201339" y="12433821"/>
            <a:ext cx="2197100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Jeff Kinley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hy is Jesus Returning?"/>
          <p:cNvSpPr txBox="1"/>
          <p:nvPr/>
        </p:nvSpPr>
        <p:spPr>
          <a:xfrm>
            <a:off x="5930291" y="189749"/>
            <a:ext cx="12680874" cy="140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lvl1pPr>
          </a:lstStyle>
          <a:p>
            <a:pPr/>
            <a:r>
              <a:t>Why is Jesus Returning?</a:t>
            </a:r>
          </a:p>
        </p:txBody>
      </p:sp>
      <p:sp>
        <p:nvSpPr>
          <p:cNvPr id="229" name="To Fulfill His Promise (Matt. 25:31; Acts 1:9-11; Zech. 14:4)"/>
          <p:cNvSpPr txBox="1"/>
          <p:nvPr/>
        </p:nvSpPr>
        <p:spPr>
          <a:xfrm>
            <a:off x="2424552" y="2162332"/>
            <a:ext cx="19526628" cy="97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To </a:t>
            </a:r>
            <a:r>
              <a:rPr>
                <a:solidFill>
                  <a:srgbClr val="FFBF00"/>
                </a:solidFill>
              </a:rPr>
              <a:t>Fulfill</a:t>
            </a:r>
            <a:r>
              <a:t> His Promise (Matt. 25:31; Acts 1:9-11; Zech. 14:4)</a:t>
            </a:r>
          </a:p>
        </p:txBody>
      </p:sp>
      <p:sp>
        <p:nvSpPr>
          <p:cNvPr id="230" name="To Defeat His Enemies (Rev. 19:19-21)"/>
          <p:cNvSpPr txBox="1"/>
          <p:nvPr/>
        </p:nvSpPr>
        <p:spPr>
          <a:xfrm>
            <a:off x="2424552" y="3307814"/>
            <a:ext cx="15013525" cy="97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To </a:t>
            </a:r>
            <a:r>
              <a:rPr>
                <a:solidFill>
                  <a:srgbClr val="FFBF00"/>
                </a:solidFill>
              </a:rPr>
              <a:t>Defeat</a:t>
            </a:r>
            <a:r>
              <a:t> His Enemies (Rev. 19:19-21)</a:t>
            </a:r>
          </a:p>
        </p:txBody>
      </p:sp>
      <p:sp>
        <p:nvSpPr>
          <p:cNvPr id="231" name="To Redeem and Restore Israel (Isa. 43:5-6; Jer. 30:10; 33:6-9; Ezek. 36:24-38; 37:1-28; Isa. 11:11; Rom. 11:25-27)"/>
          <p:cNvSpPr txBox="1"/>
          <p:nvPr/>
        </p:nvSpPr>
        <p:spPr>
          <a:xfrm>
            <a:off x="2424552" y="4453296"/>
            <a:ext cx="19692351" cy="1934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To </a:t>
            </a:r>
            <a:r>
              <a:rPr>
                <a:solidFill>
                  <a:srgbClr val="FFBF00"/>
                </a:solidFill>
              </a:rPr>
              <a:t>Redeem</a:t>
            </a:r>
            <a:r>
              <a:t> and </a:t>
            </a:r>
            <a:r>
              <a:rPr>
                <a:solidFill>
                  <a:srgbClr val="FFBF00"/>
                </a:solidFill>
              </a:rPr>
              <a:t>Restore</a:t>
            </a:r>
            <a:r>
              <a:t> Israel (Isa. 43:5-6; Jer. 30:10; 33:6-9; Ezek. 36:24-38; 37:1-28; Isa. 11:11; Rom. 11:25-27)</a:t>
            </a:r>
          </a:p>
        </p:txBody>
      </p:sp>
      <p:sp>
        <p:nvSpPr>
          <p:cNvPr id="232" name="To Judge unsaved Gentiles and Reward righteous ones (Matt. 25:31-46)"/>
          <p:cNvSpPr txBox="1"/>
          <p:nvPr/>
        </p:nvSpPr>
        <p:spPr>
          <a:xfrm>
            <a:off x="2424552" y="6527889"/>
            <a:ext cx="21479532" cy="1907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To 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Judge</a:t>
            </a:r>
            <a:r>
              <a:t> unsaved Gentiles and 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Reward</a:t>
            </a:r>
            <a:r>
              <a:t> righteous ones (Matt. 25:31-46)</a:t>
            </a:r>
          </a:p>
        </p:txBody>
      </p:sp>
      <p:sp>
        <p:nvSpPr>
          <p:cNvPr id="233" name="To Resurrect O.T. &amp; Tribulation Saints (Rev. 20:4-6; Dan. 12:1-4)"/>
          <p:cNvSpPr txBox="1"/>
          <p:nvPr/>
        </p:nvSpPr>
        <p:spPr>
          <a:xfrm>
            <a:off x="2424552" y="8576216"/>
            <a:ext cx="20816487" cy="97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To 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Resurrect</a:t>
            </a:r>
            <a:r>
              <a:t> O.T. &amp; Tribulation Saints (Rev. 20:4-6; Dan. 12:1-4)</a:t>
            </a:r>
          </a:p>
        </p:txBody>
      </p:sp>
      <p:sp>
        <p:nvSpPr>
          <p:cNvPr id="234" name="To Bind Satan for 1,000 years (Rev. 20:1-3)"/>
          <p:cNvSpPr txBox="1"/>
          <p:nvPr/>
        </p:nvSpPr>
        <p:spPr>
          <a:xfrm>
            <a:off x="2424552" y="9721698"/>
            <a:ext cx="15013525" cy="97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To 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Bind</a:t>
            </a:r>
            <a:r>
              <a:t> Satan for 1,000 years (Rev. 20:1-3)</a:t>
            </a:r>
          </a:p>
        </p:txBody>
      </p:sp>
      <p:sp>
        <p:nvSpPr>
          <p:cNvPr id="235" name="To Reign as the Unrivaled, Supreme King on Earth…"/>
          <p:cNvSpPr txBox="1"/>
          <p:nvPr/>
        </p:nvSpPr>
        <p:spPr>
          <a:xfrm>
            <a:off x="2424552" y="10867180"/>
            <a:ext cx="19942703" cy="1907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To 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Reign</a:t>
            </a:r>
            <a:r>
              <a:t> as the Unrivaled, Supreme King on Earth </a:t>
            </a:r>
          </a:p>
          <a:p>
            <a:pPr defTabSz="821531">
              <a:lnSpc>
                <a:spcPct val="11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(Rev. 19:6; Isa. 9:6; Dan. 2:44; Matt. 19:28; Luke 1:32-33)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3"/>
      <p:bldP build="whole" bldLvl="1" animBg="1" rev="0" advAuto="0" spid="234" grpId="6"/>
      <p:bldP build="whole" bldLvl="1" animBg="1" rev="0" advAuto="0" spid="229" grpId="1"/>
      <p:bldP build="whole" bldLvl="1" animBg="1" rev="0" advAuto="0" spid="235" grpId="7"/>
      <p:bldP build="whole" bldLvl="1" animBg="1" rev="0" advAuto="0" spid="232" grpId="4"/>
      <p:bldP build="whole" bldLvl="1" animBg="1" rev="0" advAuto="0" spid="230" grpId="2"/>
      <p:bldP build="whole" bldLvl="1" animBg="1" rev="0" advAuto="0" spid="233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What is Our Response to the Truth…"/>
          <p:cNvSpPr txBox="1"/>
          <p:nvPr/>
        </p:nvSpPr>
        <p:spPr>
          <a:xfrm>
            <a:off x="3380854" y="424802"/>
            <a:ext cx="17622292" cy="270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What is Our Response to the Truth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of His Glorious Appearing?</a:t>
            </a:r>
          </a:p>
        </p:txBody>
      </p:sp>
      <p:sp>
        <p:nvSpPr>
          <p:cNvPr id="238" name="Knowledge: Because you learn the mind and plan of God. His war is just and righteous. 3rd Bowl judgment - “they deserve it” (Rev. 16:6-7). Changes our minds."/>
          <p:cNvSpPr txBox="1"/>
          <p:nvPr/>
        </p:nvSpPr>
        <p:spPr>
          <a:xfrm>
            <a:off x="1060682" y="3294166"/>
            <a:ext cx="22262637" cy="263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Knowledge:</a:t>
            </a:r>
            <a:r>
              <a:t> Because you learn the mind and plan of God. His war is just and righteous. 3rd Bowl judgment - “they deserve it” (Rev. 16:6-7). Changes our minds.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What is Our Response to the Truth…"/>
          <p:cNvSpPr txBox="1"/>
          <p:nvPr/>
        </p:nvSpPr>
        <p:spPr>
          <a:xfrm>
            <a:off x="3380854" y="424802"/>
            <a:ext cx="17622292" cy="270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What is Our Response to the Truth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of His Glorious Appearing?</a:t>
            </a:r>
          </a:p>
        </p:txBody>
      </p:sp>
      <p:sp>
        <p:nvSpPr>
          <p:cNvPr id="241" name="Knowledge: Because you learn the mind and plan of God. His war is just and righteous. 3rd Bowl judgment - “they deserve it” (Rev. 16:6-7). Changes our minds.…"/>
          <p:cNvSpPr txBox="1"/>
          <p:nvPr/>
        </p:nvSpPr>
        <p:spPr>
          <a:xfrm>
            <a:off x="1060682" y="3294166"/>
            <a:ext cx="22262637" cy="6038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Knowledge:</a:t>
            </a:r>
            <a:r>
              <a:t> Because you learn the mind and plan of God. His war is just and righteous. 3rd Bowl judgment - “they deserve it” (Rev. 16:6-7). Changes our minds.</a:t>
            </a:r>
          </a:p>
          <a:p>
            <a:pPr marL="609600" indent="-304800"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Perspective:</a:t>
            </a:r>
            <a:r>
              <a:t> Because you see and understand reality and humanity as He does (Rom. 8:29-30; 1 Cor. 13:12; 15:49-51; 2 Cor. 5:2-4). Alters our vision.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What is Our Response to the Truth…"/>
          <p:cNvSpPr txBox="1"/>
          <p:nvPr/>
        </p:nvSpPr>
        <p:spPr>
          <a:xfrm>
            <a:off x="3380854" y="424802"/>
            <a:ext cx="17622292" cy="270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What is Our Response to the Truth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of His Glorious Appearing?</a:t>
            </a:r>
          </a:p>
        </p:txBody>
      </p:sp>
      <p:sp>
        <p:nvSpPr>
          <p:cNvPr id="244" name="Knowledge: Because you learn the mind and plan of God. His war is just and righteous. 3rd Bowl judgment - “they deserve it” (Rev. 16:6-7). Changes our minds.…"/>
          <p:cNvSpPr txBox="1"/>
          <p:nvPr/>
        </p:nvSpPr>
        <p:spPr>
          <a:xfrm>
            <a:off x="1060682" y="3294166"/>
            <a:ext cx="22262637" cy="944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Knowledge:</a:t>
            </a:r>
            <a:r>
              <a:t> Because you learn the mind and plan of God. His war is just and righteous. 3rd Bowl judgment - “they deserve it” (Rev. 16:6-7). Changes our minds.</a:t>
            </a:r>
          </a:p>
          <a:p>
            <a:pPr marL="609600" indent="-304800"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Perspective:</a:t>
            </a:r>
            <a:r>
              <a:t> Because you see and understand reality and humanity as He does (Rom. 8:29-30; 1 Cor. 13:12; 15:49-51; 2 Cor. 5:2-4). Alters our vision.</a:t>
            </a:r>
          </a:p>
          <a:p>
            <a:pPr marL="609600" indent="-304800"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Anticipation:</a:t>
            </a:r>
            <a:r>
              <a:t> Because you will have a front-row seat to the most epic moment in history. You will participate in His victory parade.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Heightens our expectancy.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What is Our Response to the Truth…"/>
          <p:cNvSpPr txBox="1"/>
          <p:nvPr/>
        </p:nvSpPr>
        <p:spPr>
          <a:xfrm>
            <a:off x="3380854" y="424802"/>
            <a:ext cx="17622292" cy="270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What is Our Response to the Truth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of His Glorious Appearing?</a:t>
            </a:r>
          </a:p>
        </p:txBody>
      </p:sp>
      <p:sp>
        <p:nvSpPr>
          <p:cNvPr id="247" name="Rejoicing: Because you will personally experience the prophetic plan of God (Rev. 19:1-14). Enhances our joy."/>
          <p:cNvSpPr txBox="1"/>
          <p:nvPr/>
        </p:nvSpPr>
        <p:spPr>
          <a:xfrm>
            <a:off x="1294300" y="3497829"/>
            <a:ext cx="21795401" cy="178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Rejoicing:</a:t>
            </a:r>
            <a:r>
              <a:t> Because you will personally experience the prophetic plan of God (Rev. 19:1-14). Enhances our joy.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What is Our Response to the Truth…"/>
          <p:cNvSpPr txBox="1"/>
          <p:nvPr/>
        </p:nvSpPr>
        <p:spPr>
          <a:xfrm>
            <a:off x="3380854" y="424802"/>
            <a:ext cx="17622292" cy="270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What is Our Response to the Truth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of His Glorious Appearing?</a:t>
            </a:r>
          </a:p>
        </p:txBody>
      </p:sp>
      <p:sp>
        <p:nvSpPr>
          <p:cNvPr id="250" name="Rejoicing: Because you will personally experience the prophetic plan of God (Rev. 19:1-14). Enhances our joy.…"/>
          <p:cNvSpPr txBox="1"/>
          <p:nvPr/>
        </p:nvSpPr>
        <p:spPr>
          <a:xfrm>
            <a:off x="1294300" y="3497829"/>
            <a:ext cx="21795401" cy="433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Rejoicing:</a:t>
            </a:r>
            <a:r>
              <a:t> Because you will personally experience the prophetic plan of God (Rev. 19:1-14). Enhances our joy.</a:t>
            </a:r>
          </a:p>
          <a:p>
            <a:pPr marL="609600"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Motivation:</a:t>
            </a:r>
            <a:r>
              <a:t> Warn the world, and invite sinners to make peace with this coming King (Luke 14:31-33). </a:t>
            </a:r>
            <a:r>
              <a:rPr i="1"/>
              <a:t>Inspires our witness.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What is Our Response to the Truth…"/>
          <p:cNvSpPr txBox="1"/>
          <p:nvPr/>
        </p:nvSpPr>
        <p:spPr>
          <a:xfrm>
            <a:off x="3380854" y="424802"/>
            <a:ext cx="17622292" cy="270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What is Our Response to the Truth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b="1" sz="8400">
                <a:solidFill>
                  <a:srgbClr val="FFFFFF"/>
                </a:solidFill>
              </a:defRPr>
            </a:pPr>
            <a:r>
              <a:t>of His Glorious Appearing?</a:t>
            </a:r>
          </a:p>
        </p:txBody>
      </p:sp>
      <p:sp>
        <p:nvSpPr>
          <p:cNvPr id="253" name="Rejoicing: Because you will personally experience the prophetic plan of God (Rev. 19:1-14). Enhances our joy.…"/>
          <p:cNvSpPr txBox="1"/>
          <p:nvPr/>
        </p:nvSpPr>
        <p:spPr>
          <a:xfrm>
            <a:off x="1294300" y="3497829"/>
            <a:ext cx="21795401" cy="7739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Rejoicing:</a:t>
            </a:r>
            <a:r>
              <a:t> Because you will personally experience the prophetic plan of God (Rev. 19:1-14). </a:t>
            </a:r>
            <a:r>
              <a:rPr i="1"/>
              <a:t>Enhances our joy.</a:t>
            </a:r>
          </a:p>
          <a:p>
            <a:pPr marL="609600"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Motivation:</a:t>
            </a:r>
            <a:r>
              <a:t> Warn the world, and invite sinners to make peace with this coming King (Luke 14:31-33). </a:t>
            </a:r>
            <a:r>
              <a:rPr i="1"/>
              <a:t>Inspires our witness.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t>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4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Worship:</a:t>
            </a:r>
            <a:r>
              <a:t> Because He is worthy (Rev. 4:11; 5:8-14). Fall before your coming King (Rev. 19:10; 22:20). </a:t>
            </a:r>
            <a:r>
              <a:rPr i="1"/>
              <a:t>Enlarges our worship.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eeing the End Times…"/>
          <p:cNvSpPr txBox="1"/>
          <p:nvPr>
            <p:ph type="ctrTitle"/>
          </p:nvPr>
        </p:nvSpPr>
        <p:spPr>
          <a:xfrm>
            <a:off x="1203919" y="1612221"/>
            <a:ext cx="21971004" cy="4648201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>
                <a:solidFill>
                  <a:srgbClr val="FFFFFF"/>
                </a:solidFill>
              </a:defRPr>
            </a:pPr>
            <a:r>
              <a:t>Seeing the End Times</a:t>
            </a:r>
          </a:p>
          <a:p>
            <a:pPr algn="ctr">
              <a:lnSpc>
                <a:spcPct val="100000"/>
              </a:lnSpc>
              <a:defRPr>
                <a:solidFill>
                  <a:srgbClr val="FFFFFF"/>
                </a:solidFill>
              </a:defRPr>
            </a:pPr>
            <a:r>
              <a:t>through the Eyes of Jesus</a:t>
            </a:r>
          </a:p>
        </p:txBody>
      </p:sp>
      <p:sp>
        <p:nvSpPr>
          <p:cNvPr id="256" name="Current Considerations from the Olivet Discourse"/>
          <p:cNvSpPr txBox="1"/>
          <p:nvPr>
            <p:ph type="subTitle" sz="quarter" idx="1"/>
          </p:nvPr>
        </p:nvSpPr>
        <p:spPr>
          <a:xfrm>
            <a:off x="1203919" y="6193455"/>
            <a:ext cx="21971001" cy="132909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/>
            </a:outerShdw>
          </a:effectLst>
        </p:spPr>
        <p:txBody>
          <a:bodyPr/>
          <a:lstStyle>
            <a:lvl1pPr algn="ctr">
              <a:defRPr>
                <a:solidFill>
                  <a:schemeClr val="accent4">
                    <a:hueOff val="-476017"/>
                    <a:lumOff val="-10042"/>
                  </a:schemeClr>
                </a:solidFill>
              </a:defRPr>
            </a:lvl1pPr>
          </a:lstStyle>
          <a:p>
            <a:pPr/>
            <a:r>
              <a:t>Current Considerations from the Olivet Discourse</a:t>
            </a:r>
          </a:p>
        </p:txBody>
      </p:sp>
      <p:sp>
        <p:nvSpPr>
          <p:cNvPr id="257" name="Jeff Kinley"/>
          <p:cNvSpPr txBox="1"/>
          <p:nvPr/>
        </p:nvSpPr>
        <p:spPr>
          <a:xfrm>
            <a:off x="1201339" y="12433821"/>
            <a:ext cx="2197100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Jeff Kinley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ntroduction"/>
          <p:cNvSpPr txBox="1"/>
          <p:nvPr>
            <p:ph type="ctrTitle"/>
          </p:nvPr>
        </p:nvSpPr>
        <p:spPr>
          <a:xfrm>
            <a:off x="1203919" y="1612221"/>
            <a:ext cx="21971004" cy="4648201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anchor="t"/>
          <a:lstStyle>
            <a:lvl1pPr>
              <a:lnSpc>
                <a:spcPct val="100000"/>
              </a:lnSpc>
              <a:defRPr spc="-168" sz="8400">
                <a:solidFill>
                  <a:srgbClr val="FFFFFF"/>
                </a:solidFill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76" name="The Reality of the Last Days"/>
          <p:cNvSpPr txBox="1"/>
          <p:nvPr>
            <p:ph type="subTitle" sz="quarter" idx="1"/>
          </p:nvPr>
        </p:nvSpPr>
        <p:spPr>
          <a:xfrm>
            <a:off x="1203919" y="3271777"/>
            <a:ext cx="21971001" cy="1329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The Reality of the Last Days</a:t>
            </a:r>
          </a:p>
        </p:txBody>
      </p:sp>
      <p:sp>
        <p:nvSpPr>
          <p:cNvPr id="177" name="Why Believe Jesus of Nazareth?"/>
          <p:cNvSpPr txBox="1"/>
          <p:nvPr/>
        </p:nvSpPr>
        <p:spPr>
          <a:xfrm>
            <a:off x="1206500" y="4600865"/>
            <a:ext cx="21971000" cy="132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Why Believe Jesus of Nazareth?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  <p:bldP build="whole" bldLvl="1" animBg="1" rev="0" advAuto="0" spid="17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n Overview of Jesus’ Olivet Prophecies"/>
          <p:cNvSpPr txBox="1"/>
          <p:nvPr>
            <p:ph type="ctrTitle"/>
          </p:nvPr>
        </p:nvSpPr>
        <p:spPr>
          <a:xfrm>
            <a:off x="1203919" y="1612221"/>
            <a:ext cx="21971004" cy="4648201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anchor="t"/>
          <a:lstStyle>
            <a:lvl1pPr>
              <a:lnSpc>
                <a:spcPct val="100000"/>
              </a:lnSpc>
              <a:defRPr spc="-168" sz="8400">
                <a:solidFill>
                  <a:srgbClr val="FFFFFF"/>
                </a:solidFill>
              </a:defRPr>
            </a:lvl1pPr>
          </a:lstStyle>
          <a:p>
            <a:pPr/>
            <a:r>
              <a:t>An Overview of Jesus’ Olivet Prophecies</a:t>
            </a:r>
          </a:p>
        </p:txBody>
      </p:sp>
      <p:sp>
        <p:nvSpPr>
          <p:cNvPr id="180" name="Context"/>
          <p:cNvSpPr txBox="1"/>
          <p:nvPr>
            <p:ph type="subTitle" sz="quarter" idx="1"/>
          </p:nvPr>
        </p:nvSpPr>
        <p:spPr>
          <a:xfrm>
            <a:off x="1203919" y="3271777"/>
            <a:ext cx="21971001" cy="13290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Context</a:t>
            </a:r>
          </a:p>
        </p:txBody>
      </p:sp>
      <p:sp>
        <p:nvSpPr>
          <p:cNvPr id="181" name="Jerusalem Will Be Destroyed (Matthew 24:1-2)…"/>
          <p:cNvSpPr txBox="1"/>
          <p:nvPr/>
        </p:nvSpPr>
        <p:spPr>
          <a:xfrm>
            <a:off x="1206499" y="4500132"/>
            <a:ext cx="21971001" cy="729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Jerusalem Will Be Destroyed (Matthew 24:1-2)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Humanity Will Be Deceived (Matthew 24:4-5, 11, 24-26)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Wars Will Be Fought (Matthew 24:6-8)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Believers Will Be Despised (Matthew 24:9-10)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Love Will Be Scarce (Matthew 24:12-13)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The Gospel Will Be Declared (Matthew 24:14)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The Temple Will Be Desecrated (Matthew 24:15-22)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The Antichrist Will Display Miracles (Matthew 24:23-26)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Context and Timing (24:29)"/>
          <p:cNvSpPr txBox="1"/>
          <p:nvPr>
            <p:ph type="ctrTitle"/>
          </p:nvPr>
        </p:nvSpPr>
        <p:spPr>
          <a:xfrm>
            <a:off x="1203919" y="1612221"/>
            <a:ext cx="21971004" cy="1630721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anchor="t"/>
          <a:lstStyle>
            <a:lvl1pPr>
              <a:lnSpc>
                <a:spcPct val="100000"/>
              </a:lnSpc>
              <a:defRPr spc="-168" sz="8400">
                <a:solidFill>
                  <a:srgbClr val="FFFFFF"/>
                </a:solidFill>
              </a:defRPr>
            </a:lvl1pPr>
          </a:lstStyle>
          <a:p>
            <a:pPr/>
            <a:r>
              <a:t>The Context and Timing (24:29)</a:t>
            </a:r>
          </a:p>
        </p:txBody>
      </p:sp>
      <p:sp>
        <p:nvSpPr>
          <p:cNvPr id="184" name="Billions Deceived and Deluded (2 Thess. 2:3-9)"/>
          <p:cNvSpPr txBox="1"/>
          <p:nvPr/>
        </p:nvSpPr>
        <p:spPr>
          <a:xfrm>
            <a:off x="1206500" y="5239937"/>
            <a:ext cx="21971000" cy="133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Billions Deceived and Deluded (2 Thess. 2:3-9)</a:t>
            </a:r>
          </a:p>
        </p:txBody>
      </p:sp>
      <p:sp>
        <p:nvSpPr>
          <p:cNvPr id="185" name="The Condition of the World and Humanity"/>
          <p:cNvSpPr txBox="1"/>
          <p:nvPr/>
        </p:nvSpPr>
        <p:spPr>
          <a:xfrm>
            <a:off x="1203919" y="3609216"/>
            <a:ext cx="21971004" cy="16307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defRPr b="1" spc="-168" sz="8400">
                <a:solidFill>
                  <a:srgbClr val="FFFFFF"/>
                </a:solidFill>
              </a:defRPr>
            </a:lvl1pPr>
          </a:lstStyle>
          <a:p>
            <a:pPr/>
            <a:r>
              <a:t>The Condition of the World and Humanity</a:t>
            </a:r>
          </a:p>
        </p:txBody>
      </p:sp>
      <p:sp>
        <p:nvSpPr>
          <p:cNvPr id="186" name="The Seal Judgments (Rev 6) - Humanity’s Response?"/>
          <p:cNvSpPr txBox="1"/>
          <p:nvPr/>
        </p:nvSpPr>
        <p:spPr>
          <a:xfrm>
            <a:off x="1203919" y="6403766"/>
            <a:ext cx="21971001" cy="1334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The 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Seal</a:t>
            </a:r>
            <a:r>
              <a:t> Judgments (Rev 6) - Humanity’s Response?</a:t>
            </a:r>
          </a:p>
        </p:txBody>
      </p:sp>
      <p:sp>
        <p:nvSpPr>
          <p:cNvPr id="187" name="Kill saints (6:9-11). Terror, no atheists (6:15-17)."/>
          <p:cNvSpPr txBox="1"/>
          <p:nvPr/>
        </p:nvSpPr>
        <p:spPr>
          <a:xfrm>
            <a:off x="2129636" y="7481955"/>
            <a:ext cx="21971001" cy="1334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Kill saints (6:9-11). Terror, no atheists (6:15-17). </a:t>
            </a:r>
          </a:p>
        </p:txBody>
      </p:sp>
      <p:sp>
        <p:nvSpPr>
          <p:cNvPr id="188" name="The Trumpet Judgments (Rev 8-9) - Humanity’s Response?"/>
          <p:cNvSpPr txBox="1"/>
          <p:nvPr/>
        </p:nvSpPr>
        <p:spPr>
          <a:xfrm>
            <a:off x="1203919" y="8816774"/>
            <a:ext cx="21971001" cy="133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The 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Trumpet</a:t>
            </a:r>
            <a:r>
              <a:t> Judgments (Rev 8-9) - Humanity’s Response?</a:t>
            </a:r>
          </a:p>
        </p:txBody>
      </p:sp>
      <p:sp>
        <p:nvSpPr>
          <p:cNvPr id="189" name="Suicide attempts (9:6). Resurgence of Pagan Idolatry (9:20).…"/>
          <p:cNvSpPr txBox="1"/>
          <p:nvPr/>
        </p:nvSpPr>
        <p:spPr>
          <a:xfrm>
            <a:off x="2129636" y="9894963"/>
            <a:ext cx="21971001" cy="2262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Suicide attempts (9:6). Resurgence of Pagan Idolatry (9:20).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Stubborn Refusal to repent (9:20-21).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6"/>
      <p:bldP build="whole" bldLvl="1" animBg="1" rev="0" advAuto="0" spid="188" grpId="5"/>
      <p:bldP build="whole" bldLvl="1" animBg="1" rev="0" advAuto="0" spid="187" grpId="4"/>
      <p:bldP build="whole" bldLvl="1" animBg="1" rev="0" advAuto="0" spid="185" grpId="1"/>
      <p:bldP build="whole" bldLvl="1" animBg="1" rev="0" advAuto="0" spid="186" grpId="3"/>
      <p:bldP build="whole" bldLvl="1" animBg="1" rev="0" advAuto="0" spid="18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ior to Bowl Judgments, the Mark of the Beast is Received (14:9-11)"/>
          <p:cNvSpPr txBox="1"/>
          <p:nvPr/>
        </p:nvSpPr>
        <p:spPr>
          <a:xfrm>
            <a:off x="1206500" y="2222023"/>
            <a:ext cx="22894138" cy="1334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2627">
              <a:lnSpc>
                <a:spcPct val="100000"/>
              </a:lnSpc>
              <a:spcBef>
                <a:spcPts val="0"/>
              </a:spcBef>
              <a:defRPr b="1" sz="5445">
                <a:solidFill>
                  <a:srgbClr val="FFFFFF"/>
                </a:solidFill>
              </a:defRPr>
            </a:pPr>
            <a:r>
              <a:t>Prior to Bowl Judgments,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Mark of the Beast</a:t>
            </a:r>
            <a:r>
              <a:t> is Received (14:9-11)</a:t>
            </a:r>
          </a:p>
        </p:txBody>
      </p:sp>
      <p:sp>
        <p:nvSpPr>
          <p:cNvPr id="192" name="The Condition of the World and Humanity"/>
          <p:cNvSpPr txBox="1"/>
          <p:nvPr/>
        </p:nvSpPr>
        <p:spPr>
          <a:xfrm>
            <a:off x="1206496" y="443184"/>
            <a:ext cx="21971004" cy="16307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defRPr b="1" spc="-168" sz="8400">
                <a:solidFill>
                  <a:srgbClr val="FFFFFF"/>
                </a:solidFill>
              </a:defRPr>
            </a:lvl1pPr>
          </a:lstStyle>
          <a:p>
            <a:pPr/>
            <a:r>
              <a:t>The Condition of the World and Humanity</a:t>
            </a:r>
          </a:p>
        </p:txBody>
      </p:sp>
      <p:sp>
        <p:nvSpPr>
          <p:cNvPr id="193" name="The Bowl Judgments (Rev 16:1-21) - Humanity’s Response?"/>
          <p:cNvSpPr txBox="1"/>
          <p:nvPr/>
        </p:nvSpPr>
        <p:spPr>
          <a:xfrm>
            <a:off x="1206500" y="3556842"/>
            <a:ext cx="21971000" cy="133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The </a:t>
            </a: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Bowl</a:t>
            </a:r>
            <a:r>
              <a:t> Judgments (Rev 16:1-21) - Humanity’s Response?</a:t>
            </a:r>
          </a:p>
        </p:txBody>
      </p:sp>
      <p:sp>
        <p:nvSpPr>
          <p:cNvPr id="194" name="Blaspheme God (16:9). Refuse to repent (6:9)."/>
          <p:cNvSpPr txBox="1"/>
          <p:nvPr/>
        </p:nvSpPr>
        <p:spPr>
          <a:xfrm>
            <a:off x="2132217" y="4635031"/>
            <a:ext cx="21971001" cy="133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Blaspheme God (16:9). Refuse to repent (6:9). </a:t>
            </a:r>
          </a:p>
        </p:txBody>
      </p:sp>
      <p:sp>
        <p:nvSpPr>
          <p:cNvPr id="195" name="Judgment #5 - Darkness on AC Kingdom (16:10-11)…"/>
          <p:cNvSpPr txBox="1"/>
          <p:nvPr/>
        </p:nvSpPr>
        <p:spPr>
          <a:xfrm>
            <a:off x="2129637" y="5597109"/>
            <a:ext cx="21971001" cy="2262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Judgment #5 - Darkness on AC Kingdom (16:10-11)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Response? “they blasphemed the God of Heaven (16:11). </a:t>
            </a:r>
          </a:p>
        </p:txBody>
      </p:sp>
      <p:sp>
        <p:nvSpPr>
          <p:cNvPr id="196" name="Judgment #6 - 3 Demons released to prepare for Armageddon (16:12-16)…"/>
          <p:cNvSpPr txBox="1"/>
          <p:nvPr/>
        </p:nvSpPr>
        <p:spPr>
          <a:xfrm>
            <a:off x="2129637" y="7464500"/>
            <a:ext cx="21971001" cy="291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Judgment #6 - 3 Demons released to prepare for Armageddon (16:12-16)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Purpose? To rally earth’s armies to fight the Lamb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he Condition of the World and Humanity (cont.)"/>
          <p:cNvSpPr txBox="1"/>
          <p:nvPr/>
        </p:nvSpPr>
        <p:spPr>
          <a:xfrm>
            <a:off x="1206496" y="443184"/>
            <a:ext cx="21971004" cy="16307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defRPr b="1" spc="-142" sz="7100">
                <a:solidFill>
                  <a:srgbClr val="FFFFFF"/>
                </a:solidFill>
              </a:defRPr>
            </a:lvl1pPr>
          </a:lstStyle>
          <a:p>
            <a:pPr/>
            <a:r>
              <a:t>The Condition of the World and Humanity (cont.)</a:t>
            </a:r>
          </a:p>
        </p:txBody>
      </p:sp>
      <p:sp>
        <p:nvSpPr>
          <p:cNvPr id="199" name="Judgment #7 - Most devastating earthquake in history (16:17-21)…"/>
          <p:cNvSpPr txBox="1"/>
          <p:nvPr/>
        </p:nvSpPr>
        <p:spPr>
          <a:xfrm>
            <a:off x="2129637" y="2073905"/>
            <a:ext cx="21971001" cy="2911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Judgment #7 - Most devastating earthquake in history (16:17-21)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Fall of Babylon (16:19). Islands disappear , mountain ranges leveled (16:20). 100 lb. hailstones rain from the sky (16:21)</a:t>
            </a:r>
          </a:p>
        </p:txBody>
      </p:sp>
      <p:sp>
        <p:nvSpPr>
          <p:cNvPr id="200" name="Chronological Recap of Humankind’s Tribulation Condition"/>
          <p:cNvSpPr txBox="1"/>
          <p:nvPr/>
        </p:nvSpPr>
        <p:spPr>
          <a:xfrm>
            <a:off x="1629737" y="6693744"/>
            <a:ext cx="21971001" cy="1276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chemeClr val="accent4">
                    <a:hueOff val="-476017"/>
                    <a:lumOff val="-10042"/>
                  </a:schemeClr>
                </a:solidFill>
              </a:defRPr>
            </a:lvl1pPr>
          </a:lstStyle>
          <a:p>
            <a:pPr/>
            <a:r>
              <a:t>Chronological Recap of Humankind’s Tribulation Condition</a:t>
            </a:r>
          </a:p>
        </p:txBody>
      </p:sp>
      <p:sp>
        <p:nvSpPr>
          <p:cNvPr id="201" name="Humanity’s Response? They blaspheme God (16:21)."/>
          <p:cNvSpPr txBox="1"/>
          <p:nvPr/>
        </p:nvSpPr>
        <p:spPr>
          <a:xfrm>
            <a:off x="2129637" y="4899091"/>
            <a:ext cx="20492890" cy="94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Humanity’s Response? They blaspheme God (16:21). </a:t>
            </a:r>
          </a:p>
        </p:txBody>
      </p:sp>
      <p:sp>
        <p:nvSpPr>
          <p:cNvPr id="202" name="Run. Hide. Rebel. Refuse to repent. Reject God, receive Antichrist.…"/>
          <p:cNvSpPr txBox="1"/>
          <p:nvPr/>
        </p:nvSpPr>
        <p:spPr>
          <a:xfrm>
            <a:off x="1629737" y="7970187"/>
            <a:ext cx="22470901" cy="387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Run. Hide. Rebel. Refuse to repent. Reject God, receive Antichrist.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Blaspheme God. Refuse to repent. Unite in order to kill God.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Psalm 2:1-6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3"/>
      <p:bldP build="whole" bldLvl="1" animBg="1" rev="0" advAuto="0" spid="199" grpId="1"/>
      <p:bldP build="whole" bldLvl="1" animBg="1" rev="0" advAuto="0" spid="202" grpId="4"/>
      <p:bldP build="whole" bldLvl="1" animBg="1" rev="0" advAuto="0" spid="20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What Happens When the Son of Man Returns?"/>
          <p:cNvSpPr txBox="1"/>
          <p:nvPr/>
        </p:nvSpPr>
        <p:spPr>
          <a:xfrm>
            <a:off x="795284" y="340782"/>
            <a:ext cx="21913830" cy="16307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2340805">
              <a:lnSpc>
                <a:spcPct val="100000"/>
              </a:lnSpc>
              <a:spcBef>
                <a:spcPts val="0"/>
              </a:spcBef>
              <a:defRPr b="1" spc="-161" sz="8064">
                <a:solidFill>
                  <a:srgbClr val="FFFFFF"/>
                </a:solidFill>
              </a:defRPr>
            </a:lvl1pPr>
          </a:lstStyle>
          <a:p>
            <a:pPr/>
            <a:r>
              <a:t>What Happens When the Son of Man Returns?</a:t>
            </a:r>
          </a:p>
        </p:txBody>
      </p:sp>
      <p:sp>
        <p:nvSpPr>
          <p:cNvPr id="205" name="Matthew 24:29-31"/>
          <p:cNvSpPr txBox="1"/>
          <p:nvPr/>
        </p:nvSpPr>
        <p:spPr>
          <a:xfrm>
            <a:off x="8116526" y="1726658"/>
            <a:ext cx="8150947" cy="10359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ctr" defTabSz="821531">
              <a:lnSpc>
                <a:spcPct val="110000"/>
              </a:lnSpc>
              <a:spcBef>
                <a:spcPts val="0"/>
              </a:spcBef>
              <a:defRPr b="1" sz="5800">
                <a:solidFill>
                  <a:schemeClr val="accent4">
                    <a:hueOff val="-476017"/>
                    <a:lumOff val="-10042"/>
                  </a:schemeClr>
                </a:solidFill>
              </a:defRPr>
            </a:lvl1pPr>
          </a:lstStyle>
          <a:p>
            <a:pPr/>
            <a:r>
              <a:t>Matthew 24:29-31</a:t>
            </a:r>
          </a:p>
        </p:txBody>
      </p:sp>
      <p:sp>
        <p:nvSpPr>
          <p:cNvPr id="206" name="Planet earth will suffer a global blackout (29)"/>
          <p:cNvSpPr txBox="1"/>
          <p:nvPr/>
        </p:nvSpPr>
        <p:spPr>
          <a:xfrm>
            <a:off x="3837754" y="3437792"/>
            <a:ext cx="16078368" cy="10359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defTabSz="821531">
              <a:lnSpc>
                <a:spcPct val="110000"/>
              </a:lnSpc>
              <a:spcBef>
                <a:spcPts val="0"/>
              </a:spcBef>
              <a:defRPr b="1" sz="5800">
                <a:solidFill>
                  <a:srgbClr val="FFFFFF"/>
                </a:solidFill>
              </a:defRPr>
            </a:lvl1pPr>
          </a:lstStyle>
          <a:p>
            <a:pPr/>
            <a:r>
              <a:t>Planet earth will suffer a global blackout (29)</a:t>
            </a:r>
          </a:p>
        </p:txBody>
      </p:sp>
      <p:sp>
        <p:nvSpPr>
          <p:cNvPr id="207" name="The heavens will violently shake (29)"/>
          <p:cNvSpPr txBox="1"/>
          <p:nvPr/>
        </p:nvSpPr>
        <p:spPr>
          <a:xfrm>
            <a:off x="3837754" y="4688890"/>
            <a:ext cx="15102716" cy="10359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defTabSz="821531">
              <a:lnSpc>
                <a:spcPct val="110000"/>
              </a:lnSpc>
              <a:spcBef>
                <a:spcPts val="0"/>
              </a:spcBef>
              <a:defRPr b="1" sz="5800">
                <a:solidFill>
                  <a:srgbClr val="FFFFFF"/>
                </a:solidFill>
              </a:defRPr>
            </a:lvl1pPr>
          </a:lstStyle>
          <a:p>
            <a:pPr/>
            <a:r>
              <a:t>The heavens will violently shake (29)</a:t>
            </a:r>
          </a:p>
        </p:txBody>
      </p:sp>
      <p:sp>
        <p:nvSpPr>
          <p:cNvPr id="208" name="The sign of the Son of Man will appear (30)"/>
          <p:cNvSpPr txBox="1"/>
          <p:nvPr/>
        </p:nvSpPr>
        <p:spPr>
          <a:xfrm>
            <a:off x="3837754" y="5939989"/>
            <a:ext cx="15828890" cy="10359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defTabSz="821531">
              <a:lnSpc>
                <a:spcPct val="110000"/>
              </a:lnSpc>
              <a:spcBef>
                <a:spcPts val="0"/>
              </a:spcBef>
              <a:defRPr b="1" sz="5800">
                <a:solidFill>
                  <a:srgbClr val="FFFFFF"/>
                </a:solidFill>
              </a:defRPr>
            </a:lvl1pPr>
          </a:lstStyle>
          <a:p>
            <a:pPr/>
            <a:r>
              <a:t>The sign of the Son of Man will appear (30)</a:t>
            </a:r>
          </a:p>
        </p:txBody>
      </p:sp>
      <p:sp>
        <p:nvSpPr>
          <p:cNvPr id="209" name="The shekinah glory of God will flashblind the earth (30)"/>
          <p:cNvSpPr txBox="1"/>
          <p:nvPr/>
        </p:nvSpPr>
        <p:spPr>
          <a:xfrm>
            <a:off x="3837754" y="7191088"/>
            <a:ext cx="19842847" cy="10359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defTabSz="821531">
              <a:lnSpc>
                <a:spcPct val="110000"/>
              </a:lnSpc>
              <a:spcBef>
                <a:spcPts val="0"/>
              </a:spcBef>
              <a:defRPr b="1" sz="5800">
                <a:solidFill>
                  <a:srgbClr val="FFFFFF"/>
                </a:solidFill>
              </a:defRPr>
            </a:lvl1pPr>
          </a:lstStyle>
          <a:p>
            <a:pPr/>
            <a:r>
              <a:t>The shekinah glory of God will flashblind the earth (30)</a:t>
            </a:r>
          </a:p>
        </p:txBody>
      </p:sp>
      <p:sp>
        <p:nvSpPr>
          <p:cNvPr id="210" name="All the elect will be gathered together (31)"/>
          <p:cNvSpPr txBox="1"/>
          <p:nvPr/>
        </p:nvSpPr>
        <p:spPr>
          <a:xfrm>
            <a:off x="3837754" y="8442187"/>
            <a:ext cx="16078367" cy="10359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defTabSz="821531">
              <a:lnSpc>
                <a:spcPct val="110000"/>
              </a:lnSpc>
              <a:spcBef>
                <a:spcPts val="0"/>
              </a:spcBef>
              <a:defRPr b="1" sz="5800">
                <a:solidFill>
                  <a:srgbClr val="FFFFFF"/>
                </a:solidFill>
              </a:defRPr>
            </a:lvl1pPr>
          </a:lstStyle>
          <a:p>
            <a:pPr/>
            <a:r>
              <a:t>All the elect will be gathered together (31)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2"/>
      <p:bldP build="whole" bldLvl="1" animBg="1" rev="0" advAuto="0" spid="210" grpId="5"/>
      <p:bldP build="whole" bldLvl="1" animBg="1" rev="0" advAuto="0" spid="206" grpId="1"/>
      <p:bldP build="whole" bldLvl="1" animBg="1" rev="0" advAuto="0" spid="209" grpId="4"/>
      <p:bldP build="whole" bldLvl="1" animBg="1" rev="0" advAuto="0" spid="20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What Happens at the Second Coming?"/>
          <p:cNvSpPr txBox="1"/>
          <p:nvPr/>
        </p:nvSpPr>
        <p:spPr>
          <a:xfrm>
            <a:off x="2470170" y="535758"/>
            <a:ext cx="19443660" cy="16307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b="1" spc="-168" sz="8400">
                <a:solidFill>
                  <a:srgbClr val="FFFFFF"/>
                </a:solidFill>
              </a:defRPr>
            </a:lvl1pPr>
          </a:lstStyle>
          <a:p>
            <a:pPr/>
            <a:r>
              <a:t>What Happens at the Second Coming?</a:t>
            </a:r>
          </a:p>
        </p:txBody>
      </p:sp>
      <p:sp>
        <p:nvSpPr>
          <p:cNvPr id="213" name="Revelation 19:11-15"/>
          <p:cNvSpPr txBox="1"/>
          <p:nvPr/>
        </p:nvSpPr>
        <p:spPr>
          <a:xfrm>
            <a:off x="8116526" y="1874776"/>
            <a:ext cx="8150947" cy="10359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ctr" defTabSz="821531">
              <a:lnSpc>
                <a:spcPct val="110000"/>
              </a:lnSpc>
              <a:spcBef>
                <a:spcPts val="0"/>
              </a:spcBef>
              <a:defRPr b="1" sz="5800">
                <a:solidFill>
                  <a:schemeClr val="accent4">
                    <a:hueOff val="-476017"/>
                    <a:lumOff val="-10042"/>
                  </a:schemeClr>
                </a:solidFill>
              </a:defRPr>
            </a:lvl1pPr>
          </a:lstStyle>
          <a:p>
            <a:pPr/>
            <a:r>
              <a:t>Revelation 19:11-15</a:t>
            </a:r>
          </a:p>
        </p:txBody>
      </p:sp>
      <p:sp>
        <p:nvSpPr>
          <p:cNvPr id="214" name="From where is He coming? (11) - Heaven"/>
          <p:cNvSpPr txBox="1"/>
          <p:nvPr/>
        </p:nvSpPr>
        <p:spPr>
          <a:xfrm>
            <a:off x="2470170" y="3072526"/>
            <a:ext cx="16262774" cy="9114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rPr>
                <a:solidFill>
                  <a:schemeClr val="accent4">
                    <a:hueOff val="-476017"/>
                    <a:lumOff val="-10042"/>
                  </a:schemeClr>
                </a:solidFill>
              </a:rPr>
              <a:t>From w</a:t>
            </a:r>
            <a:r>
              <a:rPr>
                <a:solidFill>
                  <a:srgbClr val="FFBF00"/>
                </a:solidFill>
              </a:rPr>
              <a:t>here is He coming?</a:t>
            </a:r>
            <a:r>
              <a:t> (11) - Heaven </a:t>
            </a:r>
          </a:p>
        </p:txBody>
      </p:sp>
      <p:sp>
        <p:nvSpPr>
          <p:cNvPr id="215" name="What is His character like? (11) - Faithful and True"/>
          <p:cNvSpPr txBox="1"/>
          <p:nvPr/>
        </p:nvSpPr>
        <p:spPr>
          <a:xfrm>
            <a:off x="2470170" y="5407089"/>
            <a:ext cx="16262774" cy="9114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What is His character like?</a:t>
            </a:r>
            <a:r>
              <a:t> (11) - Faithful and True</a:t>
            </a:r>
          </a:p>
        </p:txBody>
      </p:sp>
      <p:sp>
        <p:nvSpPr>
          <p:cNvPr id="216" name="What is His mission (11) - To Judge and Wage War"/>
          <p:cNvSpPr txBox="1"/>
          <p:nvPr/>
        </p:nvSpPr>
        <p:spPr>
          <a:xfrm>
            <a:off x="2470170" y="6574371"/>
            <a:ext cx="16262774" cy="9114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What is His mission</a:t>
            </a:r>
            <a:r>
              <a:t> (11) - To Judge and Wage War</a:t>
            </a:r>
          </a:p>
        </p:txBody>
      </p:sp>
      <p:sp>
        <p:nvSpPr>
          <p:cNvPr id="217" name="What does He look like? (11) - His eyes are a flame of fire (1:14).…"/>
          <p:cNvSpPr txBox="1"/>
          <p:nvPr/>
        </p:nvSpPr>
        <p:spPr>
          <a:xfrm>
            <a:off x="2470170" y="7741653"/>
            <a:ext cx="19867337" cy="17757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What does He look like?</a:t>
            </a:r>
            <a:r>
              <a:t> (11) - His eyes are a flame of fire (1:14).   </a:t>
            </a:r>
          </a:p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                                                    On His head are many crowns. </a:t>
            </a:r>
          </a:p>
        </p:txBody>
      </p:sp>
      <p:sp>
        <p:nvSpPr>
          <p:cNvPr id="218" name="How does He get here? (11) - He rides a white victory horse"/>
          <p:cNvSpPr txBox="1"/>
          <p:nvPr/>
        </p:nvSpPr>
        <p:spPr>
          <a:xfrm>
            <a:off x="2470170" y="4239807"/>
            <a:ext cx="18677569" cy="9114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How does He get here?</a:t>
            </a:r>
            <a:r>
              <a:t> (11) - He rides a white victory horse</a:t>
            </a:r>
          </a:p>
        </p:txBody>
      </p:sp>
      <p:sp>
        <p:nvSpPr>
          <p:cNvPr id="219" name="What is His “Secret Name?” (12) - No one knows"/>
          <p:cNvSpPr txBox="1"/>
          <p:nvPr/>
        </p:nvSpPr>
        <p:spPr>
          <a:xfrm>
            <a:off x="2470170" y="9856966"/>
            <a:ext cx="16262774" cy="9114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What is His “Secret Name?”</a:t>
            </a:r>
            <a:r>
              <a:t> (12) - No one knows</a:t>
            </a:r>
          </a:p>
        </p:txBody>
      </p:sp>
      <p:sp>
        <p:nvSpPr>
          <p:cNvPr id="220" name="What is He wearing? (13) - A robe “dipped in blood”…"/>
          <p:cNvSpPr txBox="1"/>
          <p:nvPr/>
        </p:nvSpPr>
        <p:spPr>
          <a:xfrm>
            <a:off x="2470170" y="11024248"/>
            <a:ext cx="16262774" cy="17757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3283939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What is He wearing?</a:t>
            </a:r>
            <a:r>
              <a:t> (13) - A robe “dipped in blood” </a:t>
            </a:r>
          </a:p>
          <a:p>
            <a:pPr defTabSz="821531">
              <a:lnSpc>
                <a:spcPct val="110000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                                            (Isa. 63:1-6; Rev. 14:14-20)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8"/>
      <p:bldP build="whole" bldLvl="1" animBg="1" rev="0" advAuto="0" spid="215" grpId="4"/>
      <p:bldP build="whole" bldLvl="1" animBg="1" rev="0" advAuto="0" spid="213" grpId="1"/>
      <p:bldP build="whole" bldLvl="1" animBg="1" rev="0" advAuto="0" spid="216" grpId="5"/>
      <p:bldP build="whole" bldLvl="1" animBg="1" rev="0" advAuto="0" spid="219" grpId="7"/>
      <p:bldP build="whole" bldLvl="1" animBg="1" rev="0" advAuto="0" spid="217" grpId="6"/>
      <p:bldP build="whole" bldLvl="1" animBg="1" rev="0" advAuto="0" spid="214" grpId="2"/>
      <p:bldP build="whole" bldLvl="1" animBg="1" rev="0" advAuto="0" spid="218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What is His revealed Name? (13) - The Word of God (John 1:1, 14; 1 John 1:1). He’s the image of the invisible God (John 1:18; Hebrews 1:3)"/>
          <p:cNvSpPr txBox="1"/>
          <p:nvPr/>
        </p:nvSpPr>
        <p:spPr>
          <a:xfrm>
            <a:off x="1693138" y="746073"/>
            <a:ext cx="22127945" cy="1828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2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What is His revealed Name? </a:t>
            </a:r>
            <a:r>
              <a:t>(13) - The Word of God (John 1:1, 14; 1 John 1:1). He’s the image of the invisible God (John 1:18; Hebrews 1:3)</a:t>
            </a:r>
          </a:p>
        </p:txBody>
      </p:sp>
      <p:sp>
        <p:nvSpPr>
          <p:cNvPr id="223" name="Who’s riding with Him? (14) - The “armies of Heaven”…"/>
          <p:cNvSpPr txBox="1"/>
          <p:nvPr/>
        </p:nvSpPr>
        <p:spPr>
          <a:xfrm>
            <a:off x="1693138" y="3253928"/>
            <a:ext cx="20960694" cy="272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2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Who’s riding with Him?</a:t>
            </a:r>
            <a:r>
              <a:t> (14) - The “armies of Heaven”</a:t>
            </a:r>
          </a:p>
          <a:p>
            <a:pPr defTabSz="821531">
              <a:lnSpc>
                <a:spcPct val="110000"/>
              </a:lnSpc>
              <a:spcBef>
                <a:spcPts val="0"/>
              </a:spcBef>
              <a:defRPr b="1" sz="5200">
                <a:solidFill>
                  <a:srgbClr val="FFFFFF"/>
                </a:solidFill>
              </a:defRPr>
            </a:pPr>
            <a:r>
              <a:t>1. The Bride (19:7-8). 2. Tribulation Martyrs (7:9; 17:14).  3. O.T. Saints (Daniel 12:1-2). 4. Holy Angels (Matthew 25:31). How many? </a:t>
            </a:r>
          </a:p>
        </p:txBody>
      </p:sp>
      <p:sp>
        <p:nvSpPr>
          <p:cNvPr id="224" name="What is His only weapon? (15) - His Word."/>
          <p:cNvSpPr txBox="1"/>
          <p:nvPr/>
        </p:nvSpPr>
        <p:spPr>
          <a:xfrm>
            <a:off x="1693138" y="9161803"/>
            <a:ext cx="16262775" cy="93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2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What is His only weapon?</a:t>
            </a:r>
            <a:r>
              <a:t> (15) - His Word.</a:t>
            </a:r>
          </a:p>
        </p:txBody>
      </p:sp>
      <p:sp>
        <p:nvSpPr>
          <p:cNvPr id="225" name="Where does He land? (Zech. 14:4; Acts 1:10-11) - His feet touch the Mount of Olives, violently splitting it in two."/>
          <p:cNvSpPr txBox="1"/>
          <p:nvPr/>
        </p:nvSpPr>
        <p:spPr>
          <a:xfrm>
            <a:off x="1693138" y="6653948"/>
            <a:ext cx="19246282" cy="1828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2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Where does He land?</a:t>
            </a:r>
            <a:r>
              <a:t> (Zech. 14:4; Acts 1:10-11) - His feet touch the Mount of Olives, violently splitting it in two.</a:t>
            </a:r>
          </a:p>
        </p:txBody>
      </p:sp>
      <p:sp>
        <p:nvSpPr>
          <p:cNvPr id="226" name="What is His title? (15) - “KING OF KINGS AND LORD OF LORDS”"/>
          <p:cNvSpPr txBox="1"/>
          <p:nvPr/>
        </p:nvSpPr>
        <p:spPr>
          <a:xfrm>
            <a:off x="1693138" y="10777494"/>
            <a:ext cx="20550611" cy="93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10000"/>
              </a:lnSpc>
              <a:spcBef>
                <a:spcPts val="0"/>
              </a:spcBef>
              <a:defRPr b="1" sz="5200">
                <a:solidFill>
                  <a:srgbClr val="FFFFFF"/>
                </a:solidFill>
              </a:defRPr>
            </a:pPr>
            <a:r>
              <a:rPr>
                <a:solidFill>
                  <a:srgbClr val="FFBF00"/>
                </a:solidFill>
              </a:rPr>
              <a:t>What is His title?</a:t>
            </a:r>
            <a:r>
              <a:t> (15) - “KING OF KINGS AND LORD OF LORDS”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  <p:bldP build="whole" bldLvl="1" animBg="1" rev="0" advAuto="0" spid="225" grpId="3"/>
      <p:bldP build="whole" bldLvl="1" animBg="1" rev="0" advAuto="0" spid="223" grpId="2"/>
      <p:bldP build="whole" bldLvl="1" animBg="1" rev="0" advAuto="0" spid="226" grpId="5"/>
      <p:bldP build="whole" bldLvl="1" animBg="1" rev="0" advAuto="0" spid="22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