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45"/>
  </p:notesMasterIdLst>
  <p:sldIdLst>
    <p:sldId id="256" r:id="rId5"/>
    <p:sldId id="333" r:id="rId6"/>
    <p:sldId id="443" r:id="rId7"/>
    <p:sldId id="455" r:id="rId8"/>
    <p:sldId id="442" r:id="rId9"/>
    <p:sldId id="272" r:id="rId10"/>
    <p:sldId id="441" r:id="rId11"/>
    <p:sldId id="439" r:id="rId12"/>
    <p:sldId id="440" r:id="rId13"/>
    <p:sldId id="260" r:id="rId14"/>
    <p:sldId id="456" r:id="rId15"/>
    <p:sldId id="457" r:id="rId16"/>
    <p:sldId id="458" r:id="rId17"/>
    <p:sldId id="446" r:id="rId18"/>
    <p:sldId id="438" r:id="rId19"/>
    <p:sldId id="448" r:id="rId20"/>
    <p:sldId id="447" r:id="rId21"/>
    <p:sldId id="459" r:id="rId22"/>
    <p:sldId id="449" r:id="rId23"/>
    <p:sldId id="445" r:id="rId24"/>
    <p:sldId id="453" r:id="rId25"/>
    <p:sldId id="452" r:id="rId26"/>
    <p:sldId id="275" r:id="rId27"/>
    <p:sldId id="434" r:id="rId28"/>
    <p:sldId id="444" r:id="rId29"/>
    <p:sldId id="454" r:id="rId30"/>
    <p:sldId id="433" r:id="rId31"/>
    <p:sldId id="462" r:id="rId32"/>
    <p:sldId id="463" r:id="rId33"/>
    <p:sldId id="436" r:id="rId34"/>
    <p:sldId id="437" r:id="rId35"/>
    <p:sldId id="435" r:id="rId36"/>
    <p:sldId id="268" r:id="rId37"/>
    <p:sldId id="318" r:id="rId38"/>
    <p:sldId id="432" r:id="rId39"/>
    <p:sldId id="431" r:id="rId40"/>
    <p:sldId id="450" r:id="rId41"/>
    <p:sldId id="451" r:id="rId42"/>
    <p:sldId id="460" r:id="rId43"/>
    <p:sldId id="429"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DEA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6" autoAdjust="0"/>
    <p:restoredTop sz="94660"/>
  </p:normalViewPr>
  <p:slideViewPr>
    <p:cSldViewPr snapToGrid="0">
      <p:cViewPr varScale="1">
        <p:scale>
          <a:sx n="69" d="100"/>
          <a:sy n="69" d="100"/>
        </p:scale>
        <p:origin x="55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75DCE5-471E-4588-8BD2-3CE347643E8C}" type="datetimeFigureOut">
              <a:rPr lang="en-US" smtClean="0"/>
              <a:t>12/2/2024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1D62B0-73AF-46F7-960E-60B5DF45BFD8}" type="slidenum">
              <a:rPr lang="en-US" smtClean="0"/>
              <a:t>‹#›</a:t>
            </a:fld>
            <a:endParaRPr lang="en-US"/>
          </a:p>
        </p:txBody>
      </p:sp>
    </p:spTree>
    <p:extLst>
      <p:ext uri="{BB962C8B-B14F-4D97-AF65-F5344CB8AC3E}">
        <p14:creationId xmlns:p14="http://schemas.microsoft.com/office/powerpoint/2010/main" val="3658068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600" b="1"/>
              <a:t>Ezekiel 39:9      “Seven years”     Supports this being before the trib. Begins  (Left Behind view)</a:t>
            </a: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C0DD64BE-E2DF-4790-9982-BD3E67F55F47}" type="slidenum">
              <a:rPr kumimoji="0" lang="en-US"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6</a:t>
            </a:fld>
            <a:endParaRPr kumimoji="0" lang="en-US" altLang="en-US" sz="1200" b="0" i="0" u="none" strike="noStrike" kern="1200" cap="none" spc="0" normalizeH="0" baseline="0" noProof="0">
              <a:ln>
                <a:noFill/>
              </a:ln>
              <a:solidFill>
                <a:prstClr val="black"/>
              </a:solidFill>
              <a:effectLst/>
              <a:uLnTx/>
              <a:uFillTx/>
              <a:latin typeface="Arial"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1D62B0-73AF-46F7-960E-60B5DF45BFD8}" type="slidenum">
              <a:rPr lang="en-US" smtClean="0"/>
              <a:t>7</a:t>
            </a:fld>
            <a:endParaRPr lang="en-US"/>
          </a:p>
        </p:txBody>
      </p:sp>
    </p:spTree>
    <p:extLst>
      <p:ext uri="{BB962C8B-B14F-4D97-AF65-F5344CB8AC3E}">
        <p14:creationId xmlns:p14="http://schemas.microsoft.com/office/powerpoint/2010/main" val="1163132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1D62B0-73AF-46F7-960E-60B5DF45BFD8}" type="slidenum">
              <a:rPr lang="en-US" smtClean="0"/>
              <a:t>8</a:t>
            </a:fld>
            <a:endParaRPr lang="en-US"/>
          </a:p>
        </p:txBody>
      </p:sp>
    </p:spTree>
    <p:extLst>
      <p:ext uri="{BB962C8B-B14F-4D97-AF65-F5344CB8AC3E}">
        <p14:creationId xmlns:p14="http://schemas.microsoft.com/office/powerpoint/2010/main" val="4200090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9C9D16-EF04-470A-9899-43D543FEE9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3438D0-8E3E-9B60-960C-FBAF99FA4E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5E4F89-2971-1BF1-C519-A79368A7DFD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47EB32F-5DFA-C28F-A7F4-81A3C6F4A24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1D62B0-73AF-46F7-960E-60B5DF45BFD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58734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800" dirty="0">
                <a:solidFill>
                  <a:srgbClr val="0F0F0F"/>
                </a:solidFill>
                <a:effectLst/>
                <a:latin typeface="Cambria" panose="02040503050406030204" pitchFamily="18" charset="0"/>
                <a:ea typeface="Cambria" panose="02040503050406030204" pitchFamily="18" charset="0"/>
                <a:cs typeface="Times New Roman" panose="02020603050405020304" pitchFamily="18" charset="0"/>
              </a:rPr>
              <a:t>Over 2500 years ago, Daniel foresaw the exact scenario that’s unfolding today</a:t>
            </a:r>
            <a:r>
              <a:rPr lang="en-US" sz="1200" kern="1800" dirty="0">
                <a:solidFill>
                  <a:srgbClr val="0F0F0F"/>
                </a:solidFill>
                <a:latin typeface="Cambria" panose="02040503050406030204" pitchFamily="18" charset="0"/>
                <a:ea typeface="Cambria" panose="02040503050406030204" pitchFamily="18" charset="0"/>
                <a:cs typeface="Times New Roman" panose="02020603050405020304" pitchFamily="18" charset="0"/>
              </a:rPr>
              <a:t>.</a:t>
            </a:r>
            <a:r>
              <a:rPr lang="en-US" sz="1200" dirty="0">
                <a:latin typeface="Cambria" panose="02040503050406030204" pitchFamily="18" charset="0"/>
                <a:ea typeface="Cambria" panose="02040503050406030204" pitchFamily="18" charset="0"/>
                <a:cs typeface="Times New Roman" panose="02020603050405020304" pitchFamily="18" charset="0"/>
              </a:rPr>
              <a:t> </a:t>
            </a:r>
            <a:r>
              <a:rPr lang="en-US" sz="1200" kern="1800" dirty="0">
                <a:solidFill>
                  <a:srgbClr val="0F0F0F"/>
                </a:solidFill>
                <a:effectLst/>
                <a:latin typeface="Cambria" panose="02040503050406030204" pitchFamily="18" charset="0"/>
                <a:ea typeface="Cambria" panose="02040503050406030204" pitchFamily="18" charset="0"/>
                <a:cs typeface="Times New Roman" panose="02020603050405020304" pitchFamily="18" charset="0"/>
              </a:rPr>
              <a:t>Strong confirmation that the Bible is divine in origin.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51D62B0-73AF-46F7-960E-60B5DF45BFD8}" type="slidenum">
              <a:rPr lang="en-US" smtClean="0"/>
              <a:t>28</a:t>
            </a:fld>
            <a:endParaRPr lang="en-US"/>
          </a:p>
        </p:txBody>
      </p:sp>
    </p:spTree>
    <p:extLst>
      <p:ext uri="{BB962C8B-B14F-4D97-AF65-F5344CB8AC3E}">
        <p14:creationId xmlns:p14="http://schemas.microsoft.com/office/powerpoint/2010/main" val="4191933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dirty="0"/>
              <a:t>What about near enemies?          Psalm 83 War</a:t>
            </a:r>
          </a:p>
          <a:p>
            <a:pPr eaLnBrk="1" hangingPunct="1"/>
            <a:endParaRPr lang="en-US" altLang="en-US" b="1" dirty="0"/>
          </a:p>
          <a:p>
            <a:pPr eaLnBrk="1" hangingPunct="1"/>
            <a:r>
              <a:rPr lang="en-US" altLang="en-US" b="1" dirty="0"/>
              <a:t>Koran mentions Gog and Magog 2x (</a:t>
            </a:r>
            <a:r>
              <a:rPr lang="en-US" altLang="en-US" b="1" dirty="0" err="1"/>
              <a:t>yajuj</a:t>
            </a:r>
            <a:r>
              <a:rPr lang="en-US" altLang="en-US" b="1" dirty="0"/>
              <a:t> and </a:t>
            </a:r>
            <a:r>
              <a:rPr lang="en-US" altLang="en-US" b="1" dirty="0" err="1"/>
              <a:t>majuj</a:t>
            </a:r>
            <a:r>
              <a:rPr lang="en-US" altLang="en-US" b="1" dirty="0"/>
              <a:t>)</a:t>
            </a:r>
          </a:p>
          <a:p>
            <a:pPr eaLnBrk="1" hangingPunct="1"/>
            <a:endParaRPr lang="en-US" altLang="en-US" b="1" dirty="0"/>
          </a:p>
          <a:p>
            <a:pPr eaLnBrk="1" hangingPunct="1"/>
            <a:r>
              <a:rPr lang="en-US" altLang="en-US" b="1" dirty="0"/>
              <a:t>What about Turkey?</a:t>
            </a:r>
          </a:p>
          <a:p>
            <a:pPr eaLnBrk="1" hangingPunct="1"/>
            <a:endParaRPr lang="en-US" altLang="en-US" b="1" dirty="0"/>
          </a:p>
          <a:p>
            <a:pPr eaLnBrk="1" hangingPunct="1"/>
            <a:r>
              <a:rPr lang="en-US" altLang="en-US" b="1" dirty="0"/>
              <a:t>10 proper names                 Gog—a person</a:t>
            </a:r>
          </a:p>
          <a:p>
            <a:pPr eaLnBrk="1" hangingPunct="1"/>
            <a:endParaRPr lang="en-US" altLang="en-US" b="1" dirty="0"/>
          </a:p>
          <a:p>
            <a:pPr eaLnBrk="1" hangingPunct="1"/>
            <a:r>
              <a:rPr lang="en-US" altLang="en-US" b="1" dirty="0"/>
              <a:t>7x  “Thus saith the Lord God”   This is God’s Word</a:t>
            </a:r>
          </a:p>
          <a:p>
            <a:pPr eaLnBrk="1" hangingPunct="1"/>
            <a:endParaRPr lang="en-US" altLang="en-US" b="1" dirty="0"/>
          </a:p>
          <a:p>
            <a:pPr eaLnBrk="1" hangingPunct="1"/>
            <a:r>
              <a:rPr lang="en-US" altLang="en-US" b="1" dirty="0"/>
              <a:t>Turkey    Won’t be admitted to EU, will turn back to the East and to Islam for its influence and alliances.</a:t>
            </a:r>
          </a:p>
          <a:p>
            <a:pPr eaLnBrk="1" hangingPunct="1"/>
            <a:r>
              <a:rPr lang="en-US" altLang="en-US" b="1" i="1" dirty="0"/>
              <a:t>Associated Press</a:t>
            </a:r>
            <a:r>
              <a:rPr lang="en-US" altLang="en-US" b="1" dirty="0"/>
              <a:t>, January 16, 2008      “Turkish PM: Israel should be barred from UN”  (Turning against Israel)</a:t>
            </a:r>
          </a:p>
          <a:p>
            <a:pPr eaLnBrk="1" hangingPunct="1"/>
            <a:r>
              <a:rPr lang="en-US" altLang="en-US" b="1" dirty="0"/>
              <a:t>Turkey developing growing times with Iran </a:t>
            </a:r>
          </a:p>
          <a:p>
            <a:pPr eaLnBrk="1" hangingPunct="1"/>
            <a:endParaRPr lang="en-US" altLang="en-US" b="1" dirty="0"/>
          </a:p>
          <a:p>
            <a:pPr eaLnBrk="1" hangingPunct="1"/>
            <a:r>
              <a:rPr lang="en-US" altLang="en-US" b="1" dirty="0"/>
              <a:t>Ezekiel predicted all this with precision almost 2,600 years ago!!</a:t>
            </a:r>
          </a:p>
          <a:p>
            <a:pPr eaLnBrk="1" hangingPunct="1"/>
            <a:endParaRPr lang="en-US" altLang="en-US" b="1" dirty="0"/>
          </a:p>
          <a:p>
            <a:pPr eaLnBrk="1" hangingPunct="1"/>
            <a:r>
              <a:rPr lang="en-US" altLang="en-US" b="1" dirty="0"/>
              <a:t>Named the exact geographical locations.</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8ABCB955-283A-486B-BD76-EBC48AE1487D}" type="slidenum">
              <a:rPr kumimoji="0" lang="en-US"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33</a:t>
            </a:fld>
            <a:endParaRPr kumimoji="0" lang="en-US" altLang="en-US" sz="1200" b="0" i="0" u="none" strike="noStrike" kern="1200" cap="none" spc="0" normalizeH="0" baseline="0" noProof="0">
              <a:ln>
                <a:noFill/>
              </a:ln>
              <a:solidFill>
                <a:prstClr val="black"/>
              </a:solidFill>
              <a:effectLst/>
              <a:uLnTx/>
              <a:uFillTx/>
              <a:latin typeface="Arial" charset="0"/>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FAD13204-084F-454C-9943-20D53790160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0D6BC553-91E8-4F6D-9FE3-4E69F32ADEF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1400" b="1">
                <a:latin typeface="Times New Roman" panose="02020603050405020304" pitchFamily="18" charset="0"/>
                <a:cs typeface="Times New Roman" panose="02020603050405020304" pitchFamily="18" charset="0"/>
              </a:rPr>
              <a:t>What about near enemies?</a:t>
            </a:r>
          </a:p>
          <a:p>
            <a:pPr eaLnBrk="1" hangingPunct="1"/>
            <a:endParaRPr lang="en-US" altLang="en-US" sz="1400" b="1">
              <a:latin typeface="Times New Roman" panose="02020603050405020304" pitchFamily="18" charset="0"/>
              <a:cs typeface="Times New Roman" panose="02020603050405020304" pitchFamily="18" charset="0"/>
            </a:endParaRPr>
          </a:p>
          <a:p>
            <a:pPr eaLnBrk="1" hangingPunct="1"/>
            <a:r>
              <a:rPr lang="en-US" altLang="en-US" sz="1400" b="1">
                <a:latin typeface="Times New Roman" panose="02020603050405020304" pitchFamily="18" charset="0"/>
                <a:cs typeface="Times New Roman" panose="02020603050405020304" pitchFamily="18" charset="0"/>
              </a:rPr>
              <a:t>Psalm 83         Isaiah 17  Damascus</a:t>
            </a:r>
          </a:p>
        </p:txBody>
      </p:sp>
      <p:sp>
        <p:nvSpPr>
          <p:cNvPr id="21508" name="Slide Number Placeholder 3">
            <a:extLst>
              <a:ext uri="{FF2B5EF4-FFF2-40B4-BE49-F238E27FC236}">
                <a16:creationId xmlns:a16="http://schemas.microsoft.com/office/drawing/2014/main" id="{699EA9D9-C8A3-495B-BC05-38821A39C76B}"/>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A9F9C86-5AB9-4805-9C2C-6E152EFDC264}"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Russia is escalating economic, political and military ties with Iran and Turkey</a:t>
            </a:r>
          </a:p>
        </p:txBody>
      </p:sp>
      <p:sp>
        <p:nvSpPr>
          <p:cNvPr id="4" name="Slide Number Placeholder 3"/>
          <p:cNvSpPr>
            <a:spLocks noGrp="1"/>
          </p:cNvSpPr>
          <p:nvPr>
            <p:ph type="sldNum" sz="quarter" idx="5"/>
          </p:nvPr>
        </p:nvSpPr>
        <p:spPr/>
        <p:txBody>
          <a:bodyPr/>
          <a:lstStyle/>
          <a:p>
            <a:fld id="{751D62B0-73AF-46F7-960E-60B5DF45BFD8}" type="slidenum">
              <a:rPr lang="en-US" smtClean="0"/>
              <a:t>35</a:t>
            </a:fld>
            <a:endParaRPr lang="en-US"/>
          </a:p>
        </p:txBody>
      </p:sp>
    </p:spTree>
    <p:extLst>
      <p:ext uri="{BB962C8B-B14F-4D97-AF65-F5344CB8AC3E}">
        <p14:creationId xmlns:p14="http://schemas.microsoft.com/office/powerpoint/2010/main" val="1755936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Indicates the list is not exhaustive</a:t>
            </a:r>
          </a:p>
        </p:txBody>
      </p:sp>
      <p:sp>
        <p:nvSpPr>
          <p:cNvPr id="4" name="Slide Number Placeholder 3"/>
          <p:cNvSpPr>
            <a:spLocks noGrp="1"/>
          </p:cNvSpPr>
          <p:nvPr>
            <p:ph type="sldNum" sz="quarter" idx="5"/>
          </p:nvPr>
        </p:nvSpPr>
        <p:spPr/>
        <p:txBody>
          <a:bodyPr/>
          <a:lstStyle/>
          <a:p>
            <a:fld id="{751D62B0-73AF-46F7-960E-60B5DF45BFD8}" type="slidenum">
              <a:rPr lang="en-US" smtClean="0"/>
              <a:t>37</a:t>
            </a:fld>
            <a:endParaRPr lang="en-US"/>
          </a:p>
        </p:txBody>
      </p:sp>
    </p:spTree>
    <p:extLst>
      <p:ext uri="{BB962C8B-B14F-4D97-AF65-F5344CB8AC3E}">
        <p14:creationId xmlns:p14="http://schemas.microsoft.com/office/powerpoint/2010/main" val="2088326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8EAA7-CC55-E0EB-0E52-96A985ECCC0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99CC4D9-FC08-8634-C7D9-27B71CB7A5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0A59850-84CE-5681-8492-A4C635A074FB}"/>
              </a:ext>
            </a:extLst>
          </p:cNvPr>
          <p:cNvSpPr>
            <a:spLocks noGrp="1"/>
          </p:cNvSpPr>
          <p:nvPr>
            <p:ph type="dt" sz="half" idx="10"/>
          </p:nvPr>
        </p:nvSpPr>
        <p:spPr/>
        <p:txBody>
          <a:bodyPr/>
          <a:lstStyle/>
          <a:p>
            <a:fld id="{0F5CD2C6-FDF7-4776-991E-D82A79C17931}" type="datetimeFigureOut">
              <a:rPr lang="en-US" smtClean="0"/>
              <a:t>12/2/2024</a:t>
            </a:fld>
            <a:endParaRPr lang="en-US"/>
          </a:p>
        </p:txBody>
      </p:sp>
      <p:sp>
        <p:nvSpPr>
          <p:cNvPr id="5" name="Footer Placeholder 4">
            <a:extLst>
              <a:ext uri="{FF2B5EF4-FFF2-40B4-BE49-F238E27FC236}">
                <a16:creationId xmlns:a16="http://schemas.microsoft.com/office/drawing/2014/main" id="{5A0519FF-E67B-A860-B139-209C9BB482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457DE9-CFCF-C6F2-09B4-104E80446240}"/>
              </a:ext>
            </a:extLst>
          </p:cNvPr>
          <p:cNvSpPr>
            <a:spLocks noGrp="1"/>
          </p:cNvSpPr>
          <p:nvPr>
            <p:ph type="sldNum" sz="quarter" idx="12"/>
          </p:nvPr>
        </p:nvSpPr>
        <p:spPr/>
        <p:txBody>
          <a:bodyPr/>
          <a:lstStyle/>
          <a:p>
            <a:fld id="{077E5CC1-AB66-403B-8280-30B27A9DAA7F}" type="slidenum">
              <a:rPr lang="en-US" smtClean="0"/>
              <a:t>‹#›</a:t>
            </a:fld>
            <a:endParaRPr lang="en-US"/>
          </a:p>
        </p:txBody>
      </p:sp>
    </p:spTree>
    <p:extLst>
      <p:ext uri="{BB962C8B-B14F-4D97-AF65-F5344CB8AC3E}">
        <p14:creationId xmlns:p14="http://schemas.microsoft.com/office/powerpoint/2010/main" val="4025818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FAB97-EB9C-A75F-9413-93562CC453B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6DF6945-AE20-27DA-B6F7-E369130D80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11F8FF-7B12-BA32-1D96-1D3F959DA54C}"/>
              </a:ext>
            </a:extLst>
          </p:cNvPr>
          <p:cNvSpPr>
            <a:spLocks noGrp="1"/>
          </p:cNvSpPr>
          <p:nvPr>
            <p:ph type="dt" sz="half" idx="10"/>
          </p:nvPr>
        </p:nvSpPr>
        <p:spPr/>
        <p:txBody>
          <a:bodyPr/>
          <a:lstStyle/>
          <a:p>
            <a:fld id="{0F5CD2C6-FDF7-4776-991E-D82A79C17931}" type="datetimeFigureOut">
              <a:rPr lang="en-US" smtClean="0"/>
              <a:t>12/2/2024</a:t>
            </a:fld>
            <a:endParaRPr lang="en-US"/>
          </a:p>
        </p:txBody>
      </p:sp>
      <p:sp>
        <p:nvSpPr>
          <p:cNvPr id="5" name="Footer Placeholder 4">
            <a:extLst>
              <a:ext uri="{FF2B5EF4-FFF2-40B4-BE49-F238E27FC236}">
                <a16:creationId xmlns:a16="http://schemas.microsoft.com/office/drawing/2014/main" id="{874A11A6-8991-E15D-EBDF-4B64C8CD3D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DA253D-A18E-373D-D453-77DED3E359D5}"/>
              </a:ext>
            </a:extLst>
          </p:cNvPr>
          <p:cNvSpPr>
            <a:spLocks noGrp="1"/>
          </p:cNvSpPr>
          <p:nvPr>
            <p:ph type="sldNum" sz="quarter" idx="12"/>
          </p:nvPr>
        </p:nvSpPr>
        <p:spPr/>
        <p:txBody>
          <a:bodyPr/>
          <a:lstStyle/>
          <a:p>
            <a:fld id="{077E5CC1-AB66-403B-8280-30B27A9DAA7F}" type="slidenum">
              <a:rPr lang="en-US" smtClean="0"/>
              <a:t>‹#›</a:t>
            </a:fld>
            <a:endParaRPr lang="en-US"/>
          </a:p>
        </p:txBody>
      </p:sp>
    </p:spTree>
    <p:extLst>
      <p:ext uri="{BB962C8B-B14F-4D97-AF65-F5344CB8AC3E}">
        <p14:creationId xmlns:p14="http://schemas.microsoft.com/office/powerpoint/2010/main" val="2139501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1B251E-2E24-1026-7B44-02CE16ADC5E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AA1C037-983D-6661-B642-57DFB7027B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3069A8-7C58-0505-365F-7869D073F56B}"/>
              </a:ext>
            </a:extLst>
          </p:cNvPr>
          <p:cNvSpPr>
            <a:spLocks noGrp="1"/>
          </p:cNvSpPr>
          <p:nvPr>
            <p:ph type="dt" sz="half" idx="10"/>
          </p:nvPr>
        </p:nvSpPr>
        <p:spPr/>
        <p:txBody>
          <a:bodyPr/>
          <a:lstStyle/>
          <a:p>
            <a:fld id="{0F5CD2C6-FDF7-4776-991E-D82A79C17931}" type="datetimeFigureOut">
              <a:rPr lang="en-US" smtClean="0"/>
              <a:t>12/2/2024</a:t>
            </a:fld>
            <a:endParaRPr lang="en-US"/>
          </a:p>
        </p:txBody>
      </p:sp>
      <p:sp>
        <p:nvSpPr>
          <p:cNvPr id="5" name="Footer Placeholder 4">
            <a:extLst>
              <a:ext uri="{FF2B5EF4-FFF2-40B4-BE49-F238E27FC236}">
                <a16:creationId xmlns:a16="http://schemas.microsoft.com/office/drawing/2014/main" id="{4FF27DE4-B5C2-2449-BB15-AD696F5A9E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6EE940-7575-0062-20A7-92BA70B5A5C7}"/>
              </a:ext>
            </a:extLst>
          </p:cNvPr>
          <p:cNvSpPr>
            <a:spLocks noGrp="1"/>
          </p:cNvSpPr>
          <p:nvPr>
            <p:ph type="sldNum" sz="quarter" idx="12"/>
          </p:nvPr>
        </p:nvSpPr>
        <p:spPr/>
        <p:txBody>
          <a:bodyPr/>
          <a:lstStyle/>
          <a:p>
            <a:fld id="{077E5CC1-AB66-403B-8280-30B27A9DAA7F}" type="slidenum">
              <a:rPr lang="en-US" smtClean="0"/>
              <a:t>‹#›</a:t>
            </a:fld>
            <a:endParaRPr lang="en-US"/>
          </a:p>
        </p:txBody>
      </p:sp>
    </p:spTree>
    <p:extLst>
      <p:ext uri="{BB962C8B-B14F-4D97-AF65-F5344CB8AC3E}">
        <p14:creationId xmlns:p14="http://schemas.microsoft.com/office/powerpoint/2010/main" val="2973277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9FB968B-6037-4903-89D5-2C1848F09992}"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EE1497-C0E1-4517-AF8F-F016409A920D}" type="slidenum">
              <a:rPr lang="en-US" smtClean="0"/>
              <a:t>‹#›</a:t>
            </a:fld>
            <a:endParaRPr lang="en-US"/>
          </a:p>
        </p:txBody>
      </p:sp>
    </p:spTree>
    <p:extLst>
      <p:ext uri="{BB962C8B-B14F-4D97-AF65-F5344CB8AC3E}">
        <p14:creationId xmlns:p14="http://schemas.microsoft.com/office/powerpoint/2010/main" val="18946651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FB968B-6037-4903-89D5-2C1848F09992}"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EE1497-C0E1-4517-AF8F-F016409A920D}" type="slidenum">
              <a:rPr lang="en-US" smtClean="0"/>
              <a:t>‹#›</a:t>
            </a:fld>
            <a:endParaRPr lang="en-US"/>
          </a:p>
        </p:txBody>
      </p:sp>
    </p:spTree>
    <p:extLst>
      <p:ext uri="{BB962C8B-B14F-4D97-AF65-F5344CB8AC3E}">
        <p14:creationId xmlns:p14="http://schemas.microsoft.com/office/powerpoint/2010/main" val="15496743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FB968B-6037-4903-89D5-2C1848F09992}"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EE1497-C0E1-4517-AF8F-F016409A920D}" type="slidenum">
              <a:rPr lang="en-US" smtClean="0"/>
              <a:t>‹#›</a:t>
            </a:fld>
            <a:endParaRPr lang="en-US"/>
          </a:p>
        </p:txBody>
      </p:sp>
    </p:spTree>
    <p:extLst>
      <p:ext uri="{BB962C8B-B14F-4D97-AF65-F5344CB8AC3E}">
        <p14:creationId xmlns:p14="http://schemas.microsoft.com/office/powerpoint/2010/main" val="15178499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9FB968B-6037-4903-89D5-2C1848F09992}"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EE1497-C0E1-4517-AF8F-F016409A920D}" type="slidenum">
              <a:rPr lang="en-US" smtClean="0"/>
              <a:t>‹#›</a:t>
            </a:fld>
            <a:endParaRPr lang="en-US"/>
          </a:p>
        </p:txBody>
      </p:sp>
    </p:spTree>
    <p:extLst>
      <p:ext uri="{BB962C8B-B14F-4D97-AF65-F5344CB8AC3E}">
        <p14:creationId xmlns:p14="http://schemas.microsoft.com/office/powerpoint/2010/main" val="17634326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9FB968B-6037-4903-89D5-2C1848F09992}" type="datetimeFigureOut">
              <a:rPr lang="en-US" smtClean="0"/>
              <a:t>12/2/2024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EE1497-C0E1-4517-AF8F-F016409A920D}" type="slidenum">
              <a:rPr lang="en-US" smtClean="0"/>
              <a:t>‹#›</a:t>
            </a:fld>
            <a:endParaRPr lang="en-US"/>
          </a:p>
        </p:txBody>
      </p:sp>
    </p:spTree>
    <p:extLst>
      <p:ext uri="{BB962C8B-B14F-4D97-AF65-F5344CB8AC3E}">
        <p14:creationId xmlns:p14="http://schemas.microsoft.com/office/powerpoint/2010/main" val="31849121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9FB968B-6037-4903-89D5-2C1848F09992}" type="datetimeFigureOut">
              <a:rPr lang="en-US" smtClean="0"/>
              <a:t>12/2/2024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EE1497-C0E1-4517-AF8F-F016409A920D}" type="slidenum">
              <a:rPr lang="en-US" smtClean="0"/>
              <a:t>‹#›</a:t>
            </a:fld>
            <a:endParaRPr lang="en-US"/>
          </a:p>
        </p:txBody>
      </p:sp>
    </p:spTree>
    <p:extLst>
      <p:ext uri="{BB962C8B-B14F-4D97-AF65-F5344CB8AC3E}">
        <p14:creationId xmlns:p14="http://schemas.microsoft.com/office/powerpoint/2010/main" val="8562064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FB968B-6037-4903-89D5-2C1848F09992}" type="datetimeFigureOut">
              <a:rPr lang="en-US" smtClean="0"/>
              <a:t>12/2/2024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EE1497-C0E1-4517-AF8F-F016409A920D}" type="slidenum">
              <a:rPr lang="en-US" smtClean="0"/>
              <a:t>‹#›</a:t>
            </a:fld>
            <a:endParaRPr lang="en-US"/>
          </a:p>
        </p:txBody>
      </p:sp>
    </p:spTree>
    <p:extLst>
      <p:ext uri="{BB962C8B-B14F-4D97-AF65-F5344CB8AC3E}">
        <p14:creationId xmlns:p14="http://schemas.microsoft.com/office/powerpoint/2010/main" val="2733745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FB968B-6037-4903-89D5-2C1848F09992}"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EE1497-C0E1-4517-AF8F-F016409A920D}" type="slidenum">
              <a:rPr lang="en-US" smtClean="0"/>
              <a:t>‹#›</a:t>
            </a:fld>
            <a:endParaRPr lang="en-US"/>
          </a:p>
        </p:txBody>
      </p:sp>
    </p:spTree>
    <p:extLst>
      <p:ext uri="{BB962C8B-B14F-4D97-AF65-F5344CB8AC3E}">
        <p14:creationId xmlns:p14="http://schemas.microsoft.com/office/powerpoint/2010/main" val="2226659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6BB49-FCD6-2EE9-619D-7D49A344C2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6693AF-DFAE-C471-C149-34EF6501A0E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D95FD6-705B-543E-AAFD-4FEFDFC2E561}"/>
              </a:ext>
            </a:extLst>
          </p:cNvPr>
          <p:cNvSpPr>
            <a:spLocks noGrp="1"/>
          </p:cNvSpPr>
          <p:nvPr>
            <p:ph type="dt" sz="half" idx="10"/>
          </p:nvPr>
        </p:nvSpPr>
        <p:spPr/>
        <p:txBody>
          <a:bodyPr/>
          <a:lstStyle/>
          <a:p>
            <a:fld id="{0F5CD2C6-FDF7-4776-991E-D82A79C17931}" type="datetimeFigureOut">
              <a:rPr lang="en-US" smtClean="0"/>
              <a:t>12/2/2024</a:t>
            </a:fld>
            <a:endParaRPr lang="en-US"/>
          </a:p>
        </p:txBody>
      </p:sp>
      <p:sp>
        <p:nvSpPr>
          <p:cNvPr id="5" name="Footer Placeholder 4">
            <a:extLst>
              <a:ext uri="{FF2B5EF4-FFF2-40B4-BE49-F238E27FC236}">
                <a16:creationId xmlns:a16="http://schemas.microsoft.com/office/drawing/2014/main" id="{E4E05E95-4706-2AB3-D70E-F210EAF050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7C8610-C9B6-0F73-8449-1F6F8B06FDF9}"/>
              </a:ext>
            </a:extLst>
          </p:cNvPr>
          <p:cNvSpPr>
            <a:spLocks noGrp="1"/>
          </p:cNvSpPr>
          <p:nvPr>
            <p:ph type="sldNum" sz="quarter" idx="12"/>
          </p:nvPr>
        </p:nvSpPr>
        <p:spPr/>
        <p:txBody>
          <a:bodyPr/>
          <a:lstStyle/>
          <a:p>
            <a:fld id="{077E5CC1-AB66-403B-8280-30B27A9DAA7F}" type="slidenum">
              <a:rPr lang="en-US" smtClean="0"/>
              <a:t>‹#›</a:t>
            </a:fld>
            <a:endParaRPr lang="en-US"/>
          </a:p>
        </p:txBody>
      </p:sp>
    </p:spTree>
    <p:extLst>
      <p:ext uri="{BB962C8B-B14F-4D97-AF65-F5344CB8AC3E}">
        <p14:creationId xmlns:p14="http://schemas.microsoft.com/office/powerpoint/2010/main" val="10157520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FB968B-6037-4903-89D5-2C1848F09992}"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EE1497-C0E1-4517-AF8F-F016409A920D}" type="slidenum">
              <a:rPr lang="en-US" smtClean="0"/>
              <a:t>‹#›</a:t>
            </a:fld>
            <a:endParaRPr lang="en-US"/>
          </a:p>
        </p:txBody>
      </p:sp>
    </p:spTree>
    <p:extLst>
      <p:ext uri="{BB962C8B-B14F-4D97-AF65-F5344CB8AC3E}">
        <p14:creationId xmlns:p14="http://schemas.microsoft.com/office/powerpoint/2010/main" val="17237917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FB968B-6037-4903-89D5-2C1848F09992}"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EE1497-C0E1-4517-AF8F-F016409A920D}" type="slidenum">
              <a:rPr lang="en-US" smtClean="0"/>
              <a:t>‹#›</a:t>
            </a:fld>
            <a:endParaRPr lang="en-US"/>
          </a:p>
        </p:txBody>
      </p:sp>
    </p:spTree>
    <p:extLst>
      <p:ext uri="{BB962C8B-B14F-4D97-AF65-F5344CB8AC3E}">
        <p14:creationId xmlns:p14="http://schemas.microsoft.com/office/powerpoint/2010/main" val="25405384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FB968B-6037-4903-89D5-2C1848F09992}"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EE1497-C0E1-4517-AF8F-F016409A920D}" type="slidenum">
              <a:rPr lang="en-US" smtClean="0"/>
              <a:t>‹#›</a:t>
            </a:fld>
            <a:endParaRPr lang="en-US"/>
          </a:p>
        </p:txBody>
      </p:sp>
    </p:spTree>
    <p:extLst>
      <p:ext uri="{BB962C8B-B14F-4D97-AF65-F5344CB8AC3E}">
        <p14:creationId xmlns:p14="http://schemas.microsoft.com/office/powerpoint/2010/main" val="29387542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3B758-A470-0B24-A3A8-53BF1D5A6A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4242587-FA56-03FD-C5AB-91BFD50D79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DE0CCA8-7C6B-B144-EA4B-35402E9C4BE4}"/>
              </a:ext>
            </a:extLst>
          </p:cNvPr>
          <p:cNvSpPr>
            <a:spLocks noGrp="1"/>
          </p:cNvSpPr>
          <p:nvPr>
            <p:ph type="dt" sz="half" idx="10"/>
          </p:nvPr>
        </p:nvSpPr>
        <p:spPr/>
        <p:txBody>
          <a:bodyPr/>
          <a:lstStyle/>
          <a:p>
            <a:fld id="{EAB47150-AD4F-488B-B9C5-EAA9CB19EFED}" type="datetimeFigureOut">
              <a:rPr lang="en-US" smtClean="0"/>
              <a:t>12/2/2024</a:t>
            </a:fld>
            <a:endParaRPr lang="en-US"/>
          </a:p>
        </p:txBody>
      </p:sp>
      <p:sp>
        <p:nvSpPr>
          <p:cNvPr id="5" name="Footer Placeholder 4">
            <a:extLst>
              <a:ext uri="{FF2B5EF4-FFF2-40B4-BE49-F238E27FC236}">
                <a16:creationId xmlns:a16="http://schemas.microsoft.com/office/drawing/2014/main" id="{BE575553-29CB-620E-4663-DABF8BD9DF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D9CE4E-8CE9-980C-DA88-DB0441CD2704}"/>
              </a:ext>
            </a:extLst>
          </p:cNvPr>
          <p:cNvSpPr>
            <a:spLocks noGrp="1"/>
          </p:cNvSpPr>
          <p:nvPr>
            <p:ph type="sldNum" sz="quarter" idx="12"/>
          </p:nvPr>
        </p:nvSpPr>
        <p:spPr/>
        <p:txBody>
          <a:bodyPr/>
          <a:lstStyle/>
          <a:p>
            <a:fld id="{7A342C29-27BD-4C1F-A333-7925A95E0084}" type="slidenum">
              <a:rPr lang="en-US" smtClean="0"/>
              <a:t>‹#›</a:t>
            </a:fld>
            <a:endParaRPr lang="en-US"/>
          </a:p>
        </p:txBody>
      </p:sp>
    </p:spTree>
    <p:extLst>
      <p:ext uri="{BB962C8B-B14F-4D97-AF65-F5344CB8AC3E}">
        <p14:creationId xmlns:p14="http://schemas.microsoft.com/office/powerpoint/2010/main" val="41921442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13C3B-CF91-5804-844D-161DF26A99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875383-7862-4E8F-9D25-2692D1C2F15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C18443-3338-F2AE-40E6-98CE08148C67}"/>
              </a:ext>
            </a:extLst>
          </p:cNvPr>
          <p:cNvSpPr>
            <a:spLocks noGrp="1"/>
          </p:cNvSpPr>
          <p:nvPr>
            <p:ph type="dt" sz="half" idx="10"/>
          </p:nvPr>
        </p:nvSpPr>
        <p:spPr/>
        <p:txBody>
          <a:bodyPr/>
          <a:lstStyle/>
          <a:p>
            <a:fld id="{EAB47150-AD4F-488B-B9C5-EAA9CB19EFED}" type="datetimeFigureOut">
              <a:rPr lang="en-US" smtClean="0"/>
              <a:t>12/2/2024</a:t>
            </a:fld>
            <a:endParaRPr lang="en-US"/>
          </a:p>
        </p:txBody>
      </p:sp>
      <p:sp>
        <p:nvSpPr>
          <p:cNvPr id="5" name="Footer Placeholder 4">
            <a:extLst>
              <a:ext uri="{FF2B5EF4-FFF2-40B4-BE49-F238E27FC236}">
                <a16:creationId xmlns:a16="http://schemas.microsoft.com/office/drawing/2014/main" id="{E5AAAE5A-59CA-4DB1-8CC5-7DC53F2B5D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E9F5D0-2915-E787-E4B0-E49F4F4576DE}"/>
              </a:ext>
            </a:extLst>
          </p:cNvPr>
          <p:cNvSpPr>
            <a:spLocks noGrp="1"/>
          </p:cNvSpPr>
          <p:nvPr>
            <p:ph type="sldNum" sz="quarter" idx="12"/>
          </p:nvPr>
        </p:nvSpPr>
        <p:spPr/>
        <p:txBody>
          <a:bodyPr/>
          <a:lstStyle/>
          <a:p>
            <a:fld id="{7A342C29-27BD-4C1F-A333-7925A95E0084}" type="slidenum">
              <a:rPr lang="en-US" smtClean="0"/>
              <a:t>‹#›</a:t>
            </a:fld>
            <a:endParaRPr lang="en-US"/>
          </a:p>
        </p:txBody>
      </p:sp>
    </p:spTree>
    <p:extLst>
      <p:ext uri="{BB962C8B-B14F-4D97-AF65-F5344CB8AC3E}">
        <p14:creationId xmlns:p14="http://schemas.microsoft.com/office/powerpoint/2010/main" val="42732809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CD0F6-7B7A-B337-70AD-9740C1FD286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9BC56DA-8F4B-1939-CE0E-C8F4ACD32C6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349C1D-9F67-D65D-F044-29FAAECA8C9D}"/>
              </a:ext>
            </a:extLst>
          </p:cNvPr>
          <p:cNvSpPr>
            <a:spLocks noGrp="1"/>
          </p:cNvSpPr>
          <p:nvPr>
            <p:ph type="dt" sz="half" idx="10"/>
          </p:nvPr>
        </p:nvSpPr>
        <p:spPr/>
        <p:txBody>
          <a:bodyPr/>
          <a:lstStyle/>
          <a:p>
            <a:fld id="{EAB47150-AD4F-488B-B9C5-EAA9CB19EFED}" type="datetimeFigureOut">
              <a:rPr lang="en-US" smtClean="0"/>
              <a:t>12/2/2024</a:t>
            </a:fld>
            <a:endParaRPr lang="en-US"/>
          </a:p>
        </p:txBody>
      </p:sp>
      <p:sp>
        <p:nvSpPr>
          <p:cNvPr id="5" name="Footer Placeholder 4">
            <a:extLst>
              <a:ext uri="{FF2B5EF4-FFF2-40B4-BE49-F238E27FC236}">
                <a16:creationId xmlns:a16="http://schemas.microsoft.com/office/drawing/2014/main" id="{683C2B5B-F731-D3C3-C6F1-43DBD9E713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DA3528-9947-B360-EFF7-149818E33BC1}"/>
              </a:ext>
            </a:extLst>
          </p:cNvPr>
          <p:cNvSpPr>
            <a:spLocks noGrp="1"/>
          </p:cNvSpPr>
          <p:nvPr>
            <p:ph type="sldNum" sz="quarter" idx="12"/>
          </p:nvPr>
        </p:nvSpPr>
        <p:spPr/>
        <p:txBody>
          <a:bodyPr/>
          <a:lstStyle/>
          <a:p>
            <a:fld id="{7A342C29-27BD-4C1F-A333-7925A95E0084}" type="slidenum">
              <a:rPr lang="en-US" smtClean="0"/>
              <a:t>‹#›</a:t>
            </a:fld>
            <a:endParaRPr lang="en-US"/>
          </a:p>
        </p:txBody>
      </p:sp>
    </p:spTree>
    <p:extLst>
      <p:ext uri="{BB962C8B-B14F-4D97-AF65-F5344CB8AC3E}">
        <p14:creationId xmlns:p14="http://schemas.microsoft.com/office/powerpoint/2010/main" val="16854146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A4203-1CCC-C34D-1F58-7C8F2B3A65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A77B08-2195-BB42-BE5F-ECAFC98A578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C60EED-093B-CAB0-F361-B610A947C5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EABB62-1B47-280C-3E10-6B189B943FE6}"/>
              </a:ext>
            </a:extLst>
          </p:cNvPr>
          <p:cNvSpPr>
            <a:spLocks noGrp="1"/>
          </p:cNvSpPr>
          <p:nvPr>
            <p:ph type="dt" sz="half" idx="10"/>
          </p:nvPr>
        </p:nvSpPr>
        <p:spPr/>
        <p:txBody>
          <a:bodyPr/>
          <a:lstStyle/>
          <a:p>
            <a:fld id="{EAB47150-AD4F-488B-B9C5-EAA9CB19EFED}" type="datetimeFigureOut">
              <a:rPr lang="en-US" smtClean="0"/>
              <a:t>12/2/2024</a:t>
            </a:fld>
            <a:endParaRPr lang="en-US"/>
          </a:p>
        </p:txBody>
      </p:sp>
      <p:sp>
        <p:nvSpPr>
          <p:cNvPr id="6" name="Footer Placeholder 5">
            <a:extLst>
              <a:ext uri="{FF2B5EF4-FFF2-40B4-BE49-F238E27FC236}">
                <a16:creationId xmlns:a16="http://schemas.microsoft.com/office/drawing/2014/main" id="{88EB5E97-E786-09CF-1B49-0E60DABE0A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F60FE8-8B12-75BE-036C-B5CA681005A7}"/>
              </a:ext>
            </a:extLst>
          </p:cNvPr>
          <p:cNvSpPr>
            <a:spLocks noGrp="1"/>
          </p:cNvSpPr>
          <p:nvPr>
            <p:ph type="sldNum" sz="quarter" idx="12"/>
          </p:nvPr>
        </p:nvSpPr>
        <p:spPr/>
        <p:txBody>
          <a:bodyPr/>
          <a:lstStyle/>
          <a:p>
            <a:fld id="{7A342C29-27BD-4C1F-A333-7925A95E0084}" type="slidenum">
              <a:rPr lang="en-US" smtClean="0"/>
              <a:t>‹#›</a:t>
            </a:fld>
            <a:endParaRPr lang="en-US"/>
          </a:p>
        </p:txBody>
      </p:sp>
    </p:spTree>
    <p:extLst>
      <p:ext uri="{BB962C8B-B14F-4D97-AF65-F5344CB8AC3E}">
        <p14:creationId xmlns:p14="http://schemas.microsoft.com/office/powerpoint/2010/main" val="35908835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DAD05-70F0-4BA9-DEFA-B89FE3AE21D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599934A-9A5D-0C67-4C22-8D835D644F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0E6334E-D969-A1B0-35FE-2F14AB1DD18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BB01FBB-5077-2E17-D376-FA14134251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3A131C7-5DBA-EA9B-5C85-82EE7016499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7ED79B9-77AC-6A15-02E0-7805EDB0BD15}"/>
              </a:ext>
            </a:extLst>
          </p:cNvPr>
          <p:cNvSpPr>
            <a:spLocks noGrp="1"/>
          </p:cNvSpPr>
          <p:nvPr>
            <p:ph type="dt" sz="half" idx="10"/>
          </p:nvPr>
        </p:nvSpPr>
        <p:spPr/>
        <p:txBody>
          <a:bodyPr/>
          <a:lstStyle/>
          <a:p>
            <a:fld id="{EAB47150-AD4F-488B-B9C5-EAA9CB19EFED}" type="datetimeFigureOut">
              <a:rPr lang="en-US" smtClean="0"/>
              <a:t>12/2/2024</a:t>
            </a:fld>
            <a:endParaRPr lang="en-US"/>
          </a:p>
        </p:txBody>
      </p:sp>
      <p:sp>
        <p:nvSpPr>
          <p:cNvPr id="8" name="Footer Placeholder 7">
            <a:extLst>
              <a:ext uri="{FF2B5EF4-FFF2-40B4-BE49-F238E27FC236}">
                <a16:creationId xmlns:a16="http://schemas.microsoft.com/office/drawing/2014/main" id="{705D8D75-2B39-AF5B-AF98-3A6E396E3D2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BF40EA0-3F2B-2475-FE99-847B03450F7A}"/>
              </a:ext>
            </a:extLst>
          </p:cNvPr>
          <p:cNvSpPr>
            <a:spLocks noGrp="1"/>
          </p:cNvSpPr>
          <p:nvPr>
            <p:ph type="sldNum" sz="quarter" idx="12"/>
          </p:nvPr>
        </p:nvSpPr>
        <p:spPr/>
        <p:txBody>
          <a:bodyPr/>
          <a:lstStyle/>
          <a:p>
            <a:fld id="{7A342C29-27BD-4C1F-A333-7925A95E0084}" type="slidenum">
              <a:rPr lang="en-US" smtClean="0"/>
              <a:t>‹#›</a:t>
            </a:fld>
            <a:endParaRPr lang="en-US"/>
          </a:p>
        </p:txBody>
      </p:sp>
    </p:spTree>
    <p:extLst>
      <p:ext uri="{BB962C8B-B14F-4D97-AF65-F5344CB8AC3E}">
        <p14:creationId xmlns:p14="http://schemas.microsoft.com/office/powerpoint/2010/main" val="12074087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4331F-448E-D7A8-277E-789EBC289C4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758102E-4B12-D8AC-88E4-14FA14DD435C}"/>
              </a:ext>
            </a:extLst>
          </p:cNvPr>
          <p:cNvSpPr>
            <a:spLocks noGrp="1"/>
          </p:cNvSpPr>
          <p:nvPr>
            <p:ph type="dt" sz="half" idx="10"/>
          </p:nvPr>
        </p:nvSpPr>
        <p:spPr/>
        <p:txBody>
          <a:bodyPr/>
          <a:lstStyle/>
          <a:p>
            <a:fld id="{EAB47150-AD4F-488B-B9C5-EAA9CB19EFED}" type="datetimeFigureOut">
              <a:rPr lang="en-US" smtClean="0"/>
              <a:t>12/2/2024</a:t>
            </a:fld>
            <a:endParaRPr lang="en-US"/>
          </a:p>
        </p:txBody>
      </p:sp>
      <p:sp>
        <p:nvSpPr>
          <p:cNvPr id="4" name="Footer Placeholder 3">
            <a:extLst>
              <a:ext uri="{FF2B5EF4-FFF2-40B4-BE49-F238E27FC236}">
                <a16:creationId xmlns:a16="http://schemas.microsoft.com/office/drawing/2014/main" id="{79533C89-22F1-2AD4-D90F-0BAAB7CF6CB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27976C-A8C5-FA86-C1E5-C15845E5C76E}"/>
              </a:ext>
            </a:extLst>
          </p:cNvPr>
          <p:cNvSpPr>
            <a:spLocks noGrp="1"/>
          </p:cNvSpPr>
          <p:nvPr>
            <p:ph type="sldNum" sz="quarter" idx="12"/>
          </p:nvPr>
        </p:nvSpPr>
        <p:spPr/>
        <p:txBody>
          <a:bodyPr/>
          <a:lstStyle/>
          <a:p>
            <a:fld id="{7A342C29-27BD-4C1F-A333-7925A95E0084}" type="slidenum">
              <a:rPr lang="en-US" smtClean="0"/>
              <a:t>‹#›</a:t>
            </a:fld>
            <a:endParaRPr lang="en-US"/>
          </a:p>
        </p:txBody>
      </p:sp>
    </p:spTree>
    <p:extLst>
      <p:ext uri="{BB962C8B-B14F-4D97-AF65-F5344CB8AC3E}">
        <p14:creationId xmlns:p14="http://schemas.microsoft.com/office/powerpoint/2010/main" val="30224388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39F1CA-9839-2B11-95E2-EFE77A00C905}"/>
              </a:ext>
            </a:extLst>
          </p:cNvPr>
          <p:cNvSpPr>
            <a:spLocks noGrp="1"/>
          </p:cNvSpPr>
          <p:nvPr>
            <p:ph type="dt" sz="half" idx="10"/>
          </p:nvPr>
        </p:nvSpPr>
        <p:spPr/>
        <p:txBody>
          <a:bodyPr/>
          <a:lstStyle/>
          <a:p>
            <a:fld id="{EAB47150-AD4F-488B-B9C5-EAA9CB19EFED}" type="datetimeFigureOut">
              <a:rPr lang="en-US" smtClean="0"/>
              <a:t>12/2/2024</a:t>
            </a:fld>
            <a:endParaRPr lang="en-US"/>
          </a:p>
        </p:txBody>
      </p:sp>
      <p:sp>
        <p:nvSpPr>
          <p:cNvPr id="3" name="Footer Placeholder 2">
            <a:extLst>
              <a:ext uri="{FF2B5EF4-FFF2-40B4-BE49-F238E27FC236}">
                <a16:creationId xmlns:a16="http://schemas.microsoft.com/office/drawing/2014/main" id="{B64E4E30-E6E2-AC3B-E517-C84F6C8D4F4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56C285-0E8B-CF22-73D2-CEA01E8C9C91}"/>
              </a:ext>
            </a:extLst>
          </p:cNvPr>
          <p:cNvSpPr>
            <a:spLocks noGrp="1"/>
          </p:cNvSpPr>
          <p:nvPr>
            <p:ph type="sldNum" sz="quarter" idx="12"/>
          </p:nvPr>
        </p:nvSpPr>
        <p:spPr/>
        <p:txBody>
          <a:bodyPr/>
          <a:lstStyle/>
          <a:p>
            <a:fld id="{7A342C29-27BD-4C1F-A333-7925A95E0084}" type="slidenum">
              <a:rPr lang="en-US" smtClean="0"/>
              <a:t>‹#›</a:t>
            </a:fld>
            <a:endParaRPr lang="en-US"/>
          </a:p>
        </p:txBody>
      </p:sp>
    </p:spTree>
    <p:extLst>
      <p:ext uri="{BB962C8B-B14F-4D97-AF65-F5344CB8AC3E}">
        <p14:creationId xmlns:p14="http://schemas.microsoft.com/office/powerpoint/2010/main" val="1752245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3D339-CAF6-2E16-B2EF-0AEBEEA09F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9A8C84A-941E-BA8D-6A8C-6FBDB5C44B9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63DBE60-C427-28B9-F62B-629C33FD2EDA}"/>
              </a:ext>
            </a:extLst>
          </p:cNvPr>
          <p:cNvSpPr>
            <a:spLocks noGrp="1"/>
          </p:cNvSpPr>
          <p:nvPr>
            <p:ph type="dt" sz="half" idx="10"/>
          </p:nvPr>
        </p:nvSpPr>
        <p:spPr/>
        <p:txBody>
          <a:bodyPr/>
          <a:lstStyle/>
          <a:p>
            <a:fld id="{0F5CD2C6-FDF7-4776-991E-D82A79C17931}" type="datetimeFigureOut">
              <a:rPr lang="en-US" smtClean="0"/>
              <a:t>12/2/2024</a:t>
            </a:fld>
            <a:endParaRPr lang="en-US"/>
          </a:p>
        </p:txBody>
      </p:sp>
      <p:sp>
        <p:nvSpPr>
          <p:cNvPr id="5" name="Footer Placeholder 4">
            <a:extLst>
              <a:ext uri="{FF2B5EF4-FFF2-40B4-BE49-F238E27FC236}">
                <a16:creationId xmlns:a16="http://schemas.microsoft.com/office/drawing/2014/main" id="{8AA04C02-F58E-E88D-0439-B1E614DDCB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0BD3C1-6925-9C39-B096-EFFA5705C7AA}"/>
              </a:ext>
            </a:extLst>
          </p:cNvPr>
          <p:cNvSpPr>
            <a:spLocks noGrp="1"/>
          </p:cNvSpPr>
          <p:nvPr>
            <p:ph type="sldNum" sz="quarter" idx="12"/>
          </p:nvPr>
        </p:nvSpPr>
        <p:spPr/>
        <p:txBody>
          <a:bodyPr/>
          <a:lstStyle/>
          <a:p>
            <a:fld id="{077E5CC1-AB66-403B-8280-30B27A9DAA7F}" type="slidenum">
              <a:rPr lang="en-US" smtClean="0"/>
              <a:t>‹#›</a:t>
            </a:fld>
            <a:endParaRPr lang="en-US"/>
          </a:p>
        </p:txBody>
      </p:sp>
    </p:spTree>
    <p:extLst>
      <p:ext uri="{BB962C8B-B14F-4D97-AF65-F5344CB8AC3E}">
        <p14:creationId xmlns:p14="http://schemas.microsoft.com/office/powerpoint/2010/main" val="18029052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1D507-E91B-8130-393E-3BA47D5F05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430EB61-D462-9189-5C9A-FDBA567122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1B7F4E-C29F-EFEE-7CE6-2C272631E1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414726-A4E2-6AF3-A347-CE18A16247AB}"/>
              </a:ext>
            </a:extLst>
          </p:cNvPr>
          <p:cNvSpPr>
            <a:spLocks noGrp="1"/>
          </p:cNvSpPr>
          <p:nvPr>
            <p:ph type="dt" sz="half" idx="10"/>
          </p:nvPr>
        </p:nvSpPr>
        <p:spPr/>
        <p:txBody>
          <a:bodyPr/>
          <a:lstStyle/>
          <a:p>
            <a:fld id="{EAB47150-AD4F-488B-B9C5-EAA9CB19EFED}" type="datetimeFigureOut">
              <a:rPr lang="en-US" smtClean="0"/>
              <a:t>12/2/2024</a:t>
            </a:fld>
            <a:endParaRPr lang="en-US"/>
          </a:p>
        </p:txBody>
      </p:sp>
      <p:sp>
        <p:nvSpPr>
          <p:cNvPr id="6" name="Footer Placeholder 5">
            <a:extLst>
              <a:ext uri="{FF2B5EF4-FFF2-40B4-BE49-F238E27FC236}">
                <a16:creationId xmlns:a16="http://schemas.microsoft.com/office/drawing/2014/main" id="{F6A2D330-BE0D-FCBE-3B86-46BC5B788E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65CFE5-FBD2-B8BE-606D-19FA2BFDED3B}"/>
              </a:ext>
            </a:extLst>
          </p:cNvPr>
          <p:cNvSpPr>
            <a:spLocks noGrp="1"/>
          </p:cNvSpPr>
          <p:nvPr>
            <p:ph type="sldNum" sz="quarter" idx="12"/>
          </p:nvPr>
        </p:nvSpPr>
        <p:spPr/>
        <p:txBody>
          <a:bodyPr/>
          <a:lstStyle/>
          <a:p>
            <a:fld id="{7A342C29-27BD-4C1F-A333-7925A95E0084}" type="slidenum">
              <a:rPr lang="en-US" smtClean="0"/>
              <a:t>‹#›</a:t>
            </a:fld>
            <a:endParaRPr lang="en-US"/>
          </a:p>
        </p:txBody>
      </p:sp>
    </p:spTree>
    <p:extLst>
      <p:ext uri="{BB962C8B-B14F-4D97-AF65-F5344CB8AC3E}">
        <p14:creationId xmlns:p14="http://schemas.microsoft.com/office/powerpoint/2010/main" val="38377743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E4DA0-4FA8-F78F-F707-27D18DF973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0ECC971-2ED9-40B2-B218-B3D175C5B1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EC54BB4-7BB8-B445-3F75-1F8EC82760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DC5235-4C10-912B-6EE7-A64E208CF48A}"/>
              </a:ext>
            </a:extLst>
          </p:cNvPr>
          <p:cNvSpPr>
            <a:spLocks noGrp="1"/>
          </p:cNvSpPr>
          <p:nvPr>
            <p:ph type="dt" sz="half" idx="10"/>
          </p:nvPr>
        </p:nvSpPr>
        <p:spPr/>
        <p:txBody>
          <a:bodyPr/>
          <a:lstStyle/>
          <a:p>
            <a:fld id="{EAB47150-AD4F-488B-B9C5-EAA9CB19EFED}" type="datetimeFigureOut">
              <a:rPr lang="en-US" smtClean="0"/>
              <a:t>12/2/2024</a:t>
            </a:fld>
            <a:endParaRPr lang="en-US"/>
          </a:p>
        </p:txBody>
      </p:sp>
      <p:sp>
        <p:nvSpPr>
          <p:cNvPr id="6" name="Footer Placeholder 5">
            <a:extLst>
              <a:ext uri="{FF2B5EF4-FFF2-40B4-BE49-F238E27FC236}">
                <a16:creationId xmlns:a16="http://schemas.microsoft.com/office/drawing/2014/main" id="{3499A9E5-527E-0CC1-09C1-AD9E902363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F0AD4D-E16D-A4CB-89D1-DB1BE1DF52BE}"/>
              </a:ext>
            </a:extLst>
          </p:cNvPr>
          <p:cNvSpPr>
            <a:spLocks noGrp="1"/>
          </p:cNvSpPr>
          <p:nvPr>
            <p:ph type="sldNum" sz="quarter" idx="12"/>
          </p:nvPr>
        </p:nvSpPr>
        <p:spPr/>
        <p:txBody>
          <a:bodyPr/>
          <a:lstStyle/>
          <a:p>
            <a:fld id="{7A342C29-27BD-4C1F-A333-7925A95E0084}" type="slidenum">
              <a:rPr lang="en-US" smtClean="0"/>
              <a:t>‹#›</a:t>
            </a:fld>
            <a:endParaRPr lang="en-US"/>
          </a:p>
        </p:txBody>
      </p:sp>
    </p:spTree>
    <p:extLst>
      <p:ext uri="{BB962C8B-B14F-4D97-AF65-F5344CB8AC3E}">
        <p14:creationId xmlns:p14="http://schemas.microsoft.com/office/powerpoint/2010/main" val="3765856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1B547-01D2-5030-61DD-973EA71D4DE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2AC48B4-CD5D-B8A2-672E-B80C3582FA7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8B45C7-FE0E-2E35-BDB3-73B49B6DEF46}"/>
              </a:ext>
            </a:extLst>
          </p:cNvPr>
          <p:cNvSpPr>
            <a:spLocks noGrp="1"/>
          </p:cNvSpPr>
          <p:nvPr>
            <p:ph type="dt" sz="half" idx="10"/>
          </p:nvPr>
        </p:nvSpPr>
        <p:spPr/>
        <p:txBody>
          <a:bodyPr/>
          <a:lstStyle/>
          <a:p>
            <a:fld id="{EAB47150-AD4F-488B-B9C5-EAA9CB19EFED}" type="datetimeFigureOut">
              <a:rPr lang="en-US" smtClean="0"/>
              <a:t>12/2/2024</a:t>
            </a:fld>
            <a:endParaRPr lang="en-US"/>
          </a:p>
        </p:txBody>
      </p:sp>
      <p:sp>
        <p:nvSpPr>
          <p:cNvPr id="5" name="Footer Placeholder 4">
            <a:extLst>
              <a:ext uri="{FF2B5EF4-FFF2-40B4-BE49-F238E27FC236}">
                <a16:creationId xmlns:a16="http://schemas.microsoft.com/office/drawing/2014/main" id="{7B6F1D85-2F2E-A2A5-2C3E-3BD575A5A0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55D727-1E90-E796-44C2-99E1D0E6964A}"/>
              </a:ext>
            </a:extLst>
          </p:cNvPr>
          <p:cNvSpPr>
            <a:spLocks noGrp="1"/>
          </p:cNvSpPr>
          <p:nvPr>
            <p:ph type="sldNum" sz="quarter" idx="12"/>
          </p:nvPr>
        </p:nvSpPr>
        <p:spPr/>
        <p:txBody>
          <a:bodyPr/>
          <a:lstStyle/>
          <a:p>
            <a:fld id="{7A342C29-27BD-4C1F-A333-7925A95E0084}" type="slidenum">
              <a:rPr lang="en-US" smtClean="0"/>
              <a:t>‹#›</a:t>
            </a:fld>
            <a:endParaRPr lang="en-US"/>
          </a:p>
        </p:txBody>
      </p:sp>
    </p:spTree>
    <p:extLst>
      <p:ext uri="{BB962C8B-B14F-4D97-AF65-F5344CB8AC3E}">
        <p14:creationId xmlns:p14="http://schemas.microsoft.com/office/powerpoint/2010/main" val="33293813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F7FE09E-4DE3-E968-84C2-BC818038363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1388620-2CEF-2F79-B9FE-49FE072AA8D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2DC074-D7F2-D784-EF71-2C0086236E2A}"/>
              </a:ext>
            </a:extLst>
          </p:cNvPr>
          <p:cNvSpPr>
            <a:spLocks noGrp="1"/>
          </p:cNvSpPr>
          <p:nvPr>
            <p:ph type="dt" sz="half" idx="10"/>
          </p:nvPr>
        </p:nvSpPr>
        <p:spPr/>
        <p:txBody>
          <a:bodyPr/>
          <a:lstStyle/>
          <a:p>
            <a:fld id="{EAB47150-AD4F-488B-B9C5-EAA9CB19EFED}" type="datetimeFigureOut">
              <a:rPr lang="en-US" smtClean="0"/>
              <a:t>12/2/2024</a:t>
            </a:fld>
            <a:endParaRPr lang="en-US"/>
          </a:p>
        </p:txBody>
      </p:sp>
      <p:sp>
        <p:nvSpPr>
          <p:cNvPr id="5" name="Footer Placeholder 4">
            <a:extLst>
              <a:ext uri="{FF2B5EF4-FFF2-40B4-BE49-F238E27FC236}">
                <a16:creationId xmlns:a16="http://schemas.microsoft.com/office/drawing/2014/main" id="{03194CBD-8695-5A0F-9D55-BFC142DEAE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A7014A-3C93-C21B-D370-72861C56FE71}"/>
              </a:ext>
            </a:extLst>
          </p:cNvPr>
          <p:cNvSpPr>
            <a:spLocks noGrp="1"/>
          </p:cNvSpPr>
          <p:nvPr>
            <p:ph type="sldNum" sz="quarter" idx="12"/>
          </p:nvPr>
        </p:nvSpPr>
        <p:spPr/>
        <p:txBody>
          <a:bodyPr/>
          <a:lstStyle/>
          <a:p>
            <a:fld id="{7A342C29-27BD-4C1F-A333-7925A95E0084}" type="slidenum">
              <a:rPr lang="en-US" smtClean="0"/>
              <a:t>‹#›</a:t>
            </a:fld>
            <a:endParaRPr lang="en-US"/>
          </a:p>
        </p:txBody>
      </p:sp>
    </p:spTree>
    <p:extLst>
      <p:ext uri="{BB962C8B-B14F-4D97-AF65-F5344CB8AC3E}">
        <p14:creationId xmlns:p14="http://schemas.microsoft.com/office/powerpoint/2010/main" val="6470184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95FC717-E950-4D92-98B1-96224FFBDA46}"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115FD7-CFAF-418B-965C-CF8D6977FCC3}" type="slidenum">
              <a:rPr lang="en-US" smtClean="0"/>
              <a:t>‹#›</a:t>
            </a:fld>
            <a:endParaRPr lang="en-US"/>
          </a:p>
        </p:txBody>
      </p:sp>
    </p:spTree>
    <p:extLst>
      <p:ext uri="{BB962C8B-B14F-4D97-AF65-F5344CB8AC3E}">
        <p14:creationId xmlns:p14="http://schemas.microsoft.com/office/powerpoint/2010/main" val="13431952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5FC717-E950-4D92-98B1-96224FFBDA46}"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115FD7-CFAF-418B-965C-CF8D6977FCC3}" type="slidenum">
              <a:rPr lang="en-US" smtClean="0"/>
              <a:t>‹#›</a:t>
            </a:fld>
            <a:endParaRPr lang="en-US"/>
          </a:p>
        </p:txBody>
      </p:sp>
    </p:spTree>
    <p:extLst>
      <p:ext uri="{BB962C8B-B14F-4D97-AF65-F5344CB8AC3E}">
        <p14:creationId xmlns:p14="http://schemas.microsoft.com/office/powerpoint/2010/main" val="18423128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95FC717-E950-4D92-98B1-96224FFBDA46}"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115FD7-CFAF-418B-965C-CF8D6977FCC3}" type="slidenum">
              <a:rPr lang="en-US" smtClean="0"/>
              <a:t>‹#›</a:t>
            </a:fld>
            <a:endParaRPr lang="en-US"/>
          </a:p>
        </p:txBody>
      </p:sp>
    </p:spTree>
    <p:extLst>
      <p:ext uri="{BB962C8B-B14F-4D97-AF65-F5344CB8AC3E}">
        <p14:creationId xmlns:p14="http://schemas.microsoft.com/office/powerpoint/2010/main" val="5436552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95FC717-E950-4D92-98B1-96224FFBDA46}"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115FD7-CFAF-418B-965C-CF8D6977FCC3}" type="slidenum">
              <a:rPr lang="en-US" smtClean="0"/>
              <a:t>‹#›</a:t>
            </a:fld>
            <a:endParaRPr lang="en-US"/>
          </a:p>
        </p:txBody>
      </p:sp>
    </p:spTree>
    <p:extLst>
      <p:ext uri="{BB962C8B-B14F-4D97-AF65-F5344CB8AC3E}">
        <p14:creationId xmlns:p14="http://schemas.microsoft.com/office/powerpoint/2010/main" val="4563242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95FC717-E950-4D92-98B1-96224FFBDA46}" type="datetimeFigureOut">
              <a:rPr lang="en-US" smtClean="0"/>
              <a:t>12/2/2024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115FD7-CFAF-418B-965C-CF8D6977FCC3}" type="slidenum">
              <a:rPr lang="en-US" smtClean="0"/>
              <a:t>‹#›</a:t>
            </a:fld>
            <a:endParaRPr lang="en-US"/>
          </a:p>
        </p:txBody>
      </p:sp>
    </p:spTree>
    <p:extLst>
      <p:ext uri="{BB962C8B-B14F-4D97-AF65-F5344CB8AC3E}">
        <p14:creationId xmlns:p14="http://schemas.microsoft.com/office/powerpoint/2010/main" val="23764780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95FC717-E950-4D92-98B1-96224FFBDA46}" type="datetimeFigureOut">
              <a:rPr lang="en-US" smtClean="0"/>
              <a:t>12/2/2024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115FD7-CFAF-418B-965C-CF8D6977FCC3}" type="slidenum">
              <a:rPr lang="en-US" smtClean="0"/>
              <a:t>‹#›</a:t>
            </a:fld>
            <a:endParaRPr lang="en-US"/>
          </a:p>
        </p:txBody>
      </p:sp>
    </p:spTree>
    <p:extLst>
      <p:ext uri="{BB962C8B-B14F-4D97-AF65-F5344CB8AC3E}">
        <p14:creationId xmlns:p14="http://schemas.microsoft.com/office/powerpoint/2010/main" val="3670973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9D24C-40AA-45FB-7021-F018BFF82B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991A78-88B0-CAD8-E417-94EA06724E3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87B34D-BEA3-DD2B-680A-10269019B74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FAE348-38B8-6AD1-3D79-CF14ECECAB9F}"/>
              </a:ext>
            </a:extLst>
          </p:cNvPr>
          <p:cNvSpPr>
            <a:spLocks noGrp="1"/>
          </p:cNvSpPr>
          <p:nvPr>
            <p:ph type="dt" sz="half" idx="10"/>
          </p:nvPr>
        </p:nvSpPr>
        <p:spPr/>
        <p:txBody>
          <a:bodyPr/>
          <a:lstStyle/>
          <a:p>
            <a:fld id="{0F5CD2C6-FDF7-4776-991E-D82A79C17931}" type="datetimeFigureOut">
              <a:rPr lang="en-US" smtClean="0"/>
              <a:t>12/2/2024</a:t>
            </a:fld>
            <a:endParaRPr lang="en-US"/>
          </a:p>
        </p:txBody>
      </p:sp>
      <p:sp>
        <p:nvSpPr>
          <p:cNvPr id="6" name="Footer Placeholder 5">
            <a:extLst>
              <a:ext uri="{FF2B5EF4-FFF2-40B4-BE49-F238E27FC236}">
                <a16:creationId xmlns:a16="http://schemas.microsoft.com/office/drawing/2014/main" id="{7CA1F4E5-958A-E45F-BD1B-8304025795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7D03ED-D90A-08C3-17B7-2DDC25FED849}"/>
              </a:ext>
            </a:extLst>
          </p:cNvPr>
          <p:cNvSpPr>
            <a:spLocks noGrp="1"/>
          </p:cNvSpPr>
          <p:nvPr>
            <p:ph type="sldNum" sz="quarter" idx="12"/>
          </p:nvPr>
        </p:nvSpPr>
        <p:spPr/>
        <p:txBody>
          <a:bodyPr/>
          <a:lstStyle/>
          <a:p>
            <a:fld id="{077E5CC1-AB66-403B-8280-30B27A9DAA7F}" type="slidenum">
              <a:rPr lang="en-US" smtClean="0"/>
              <a:t>‹#›</a:t>
            </a:fld>
            <a:endParaRPr lang="en-US"/>
          </a:p>
        </p:txBody>
      </p:sp>
    </p:spTree>
    <p:extLst>
      <p:ext uri="{BB962C8B-B14F-4D97-AF65-F5344CB8AC3E}">
        <p14:creationId xmlns:p14="http://schemas.microsoft.com/office/powerpoint/2010/main" val="27456433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5FC717-E950-4D92-98B1-96224FFBDA46}" type="datetimeFigureOut">
              <a:rPr lang="en-US" smtClean="0"/>
              <a:t>12/2/2024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115FD7-CFAF-418B-965C-CF8D6977FCC3}" type="slidenum">
              <a:rPr lang="en-US" smtClean="0"/>
              <a:t>‹#›</a:t>
            </a:fld>
            <a:endParaRPr lang="en-US"/>
          </a:p>
        </p:txBody>
      </p:sp>
    </p:spTree>
    <p:extLst>
      <p:ext uri="{BB962C8B-B14F-4D97-AF65-F5344CB8AC3E}">
        <p14:creationId xmlns:p14="http://schemas.microsoft.com/office/powerpoint/2010/main" val="23446363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95FC717-E950-4D92-98B1-96224FFBDA46}"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115FD7-CFAF-418B-965C-CF8D6977FCC3}" type="slidenum">
              <a:rPr lang="en-US" smtClean="0"/>
              <a:t>‹#›</a:t>
            </a:fld>
            <a:endParaRPr lang="en-US"/>
          </a:p>
        </p:txBody>
      </p:sp>
    </p:spTree>
    <p:extLst>
      <p:ext uri="{BB962C8B-B14F-4D97-AF65-F5344CB8AC3E}">
        <p14:creationId xmlns:p14="http://schemas.microsoft.com/office/powerpoint/2010/main" val="10499686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95FC717-E950-4D92-98B1-96224FFBDA46}"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115FD7-CFAF-418B-965C-CF8D6977FCC3}" type="slidenum">
              <a:rPr lang="en-US" smtClean="0"/>
              <a:t>‹#›</a:t>
            </a:fld>
            <a:endParaRPr lang="en-US"/>
          </a:p>
        </p:txBody>
      </p:sp>
    </p:spTree>
    <p:extLst>
      <p:ext uri="{BB962C8B-B14F-4D97-AF65-F5344CB8AC3E}">
        <p14:creationId xmlns:p14="http://schemas.microsoft.com/office/powerpoint/2010/main" val="13508680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5FC717-E950-4D92-98B1-96224FFBDA46}"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115FD7-CFAF-418B-965C-CF8D6977FCC3}" type="slidenum">
              <a:rPr lang="en-US" smtClean="0"/>
              <a:t>‹#›</a:t>
            </a:fld>
            <a:endParaRPr lang="en-US"/>
          </a:p>
        </p:txBody>
      </p:sp>
    </p:spTree>
    <p:extLst>
      <p:ext uri="{BB962C8B-B14F-4D97-AF65-F5344CB8AC3E}">
        <p14:creationId xmlns:p14="http://schemas.microsoft.com/office/powerpoint/2010/main" val="7821510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5FC717-E950-4D92-98B1-96224FFBDA46}"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115FD7-CFAF-418B-965C-CF8D6977FCC3}" type="slidenum">
              <a:rPr lang="en-US" smtClean="0"/>
              <a:t>‹#›</a:t>
            </a:fld>
            <a:endParaRPr lang="en-US"/>
          </a:p>
        </p:txBody>
      </p:sp>
    </p:spTree>
    <p:extLst>
      <p:ext uri="{BB962C8B-B14F-4D97-AF65-F5344CB8AC3E}">
        <p14:creationId xmlns:p14="http://schemas.microsoft.com/office/powerpoint/2010/main" val="184470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30B25-9153-4092-A0B6-7355474D1AE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1E08FEF-5FEB-7302-2FC5-22B336070E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C2C064-EB07-8C30-CBE7-B32286BF82B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A198EFE-291D-9761-131D-16F66A9268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109C48-6B0B-D34F-A01D-EC449634551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1218A00-EADD-42F7-4BDB-65659A201C48}"/>
              </a:ext>
            </a:extLst>
          </p:cNvPr>
          <p:cNvSpPr>
            <a:spLocks noGrp="1"/>
          </p:cNvSpPr>
          <p:nvPr>
            <p:ph type="dt" sz="half" idx="10"/>
          </p:nvPr>
        </p:nvSpPr>
        <p:spPr/>
        <p:txBody>
          <a:bodyPr/>
          <a:lstStyle/>
          <a:p>
            <a:fld id="{0F5CD2C6-FDF7-4776-991E-D82A79C17931}" type="datetimeFigureOut">
              <a:rPr lang="en-US" smtClean="0"/>
              <a:t>12/2/2024</a:t>
            </a:fld>
            <a:endParaRPr lang="en-US"/>
          </a:p>
        </p:txBody>
      </p:sp>
      <p:sp>
        <p:nvSpPr>
          <p:cNvPr id="8" name="Footer Placeholder 7">
            <a:extLst>
              <a:ext uri="{FF2B5EF4-FFF2-40B4-BE49-F238E27FC236}">
                <a16:creationId xmlns:a16="http://schemas.microsoft.com/office/drawing/2014/main" id="{2A1574FF-359B-44F1-FEED-AE6B06DB1D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95FB48B-B07B-CC36-74A9-0CF6032C5CB7}"/>
              </a:ext>
            </a:extLst>
          </p:cNvPr>
          <p:cNvSpPr>
            <a:spLocks noGrp="1"/>
          </p:cNvSpPr>
          <p:nvPr>
            <p:ph type="sldNum" sz="quarter" idx="12"/>
          </p:nvPr>
        </p:nvSpPr>
        <p:spPr/>
        <p:txBody>
          <a:bodyPr/>
          <a:lstStyle/>
          <a:p>
            <a:fld id="{077E5CC1-AB66-403B-8280-30B27A9DAA7F}" type="slidenum">
              <a:rPr lang="en-US" smtClean="0"/>
              <a:t>‹#›</a:t>
            </a:fld>
            <a:endParaRPr lang="en-US"/>
          </a:p>
        </p:txBody>
      </p:sp>
    </p:spTree>
    <p:extLst>
      <p:ext uri="{BB962C8B-B14F-4D97-AF65-F5344CB8AC3E}">
        <p14:creationId xmlns:p14="http://schemas.microsoft.com/office/powerpoint/2010/main" val="287169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62B2E-F4E6-B9F1-DA43-C6FC4016F1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EAEE474-577A-5B5C-85CC-C70A0027235D}"/>
              </a:ext>
            </a:extLst>
          </p:cNvPr>
          <p:cNvSpPr>
            <a:spLocks noGrp="1"/>
          </p:cNvSpPr>
          <p:nvPr>
            <p:ph type="dt" sz="half" idx="10"/>
          </p:nvPr>
        </p:nvSpPr>
        <p:spPr/>
        <p:txBody>
          <a:bodyPr/>
          <a:lstStyle/>
          <a:p>
            <a:fld id="{0F5CD2C6-FDF7-4776-991E-D82A79C17931}" type="datetimeFigureOut">
              <a:rPr lang="en-US" smtClean="0"/>
              <a:t>12/2/2024</a:t>
            </a:fld>
            <a:endParaRPr lang="en-US"/>
          </a:p>
        </p:txBody>
      </p:sp>
      <p:sp>
        <p:nvSpPr>
          <p:cNvPr id="4" name="Footer Placeholder 3">
            <a:extLst>
              <a:ext uri="{FF2B5EF4-FFF2-40B4-BE49-F238E27FC236}">
                <a16:creationId xmlns:a16="http://schemas.microsoft.com/office/drawing/2014/main" id="{B7EE5971-C15B-DF02-3F33-881986FDAD1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B81489C-CDFC-7AAF-A0B2-718BACB2CA59}"/>
              </a:ext>
            </a:extLst>
          </p:cNvPr>
          <p:cNvSpPr>
            <a:spLocks noGrp="1"/>
          </p:cNvSpPr>
          <p:nvPr>
            <p:ph type="sldNum" sz="quarter" idx="12"/>
          </p:nvPr>
        </p:nvSpPr>
        <p:spPr/>
        <p:txBody>
          <a:bodyPr/>
          <a:lstStyle/>
          <a:p>
            <a:fld id="{077E5CC1-AB66-403B-8280-30B27A9DAA7F}" type="slidenum">
              <a:rPr lang="en-US" smtClean="0"/>
              <a:t>‹#›</a:t>
            </a:fld>
            <a:endParaRPr lang="en-US"/>
          </a:p>
        </p:txBody>
      </p:sp>
    </p:spTree>
    <p:extLst>
      <p:ext uri="{BB962C8B-B14F-4D97-AF65-F5344CB8AC3E}">
        <p14:creationId xmlns:p14="http://schemas.microsoft.com/office/powerpoint/2010/main" val="3958855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FB02E0-420C-677B-7544-FDA6A5D2A5EA}"/>
              </a:ext>
            </a:extLst>
          </p:cNvPr>
          <p:cNvSpPr>
            <a:spLocks noGrp="1"/>
          </p:cNvSpPr>
          <p:nvPr>
            <p:ph type="dt" sz="half" idx="10"/>
          </p:nvPr>
        </p:nvSpPr>
        <p:spPr/>
        <p:txBody>
          <a:bodyPr/>
          <a:lstStyle/>
          <a:p>
            <a:fld id="{0F5CD2C6-FDF7-4776-991E-D82A79C17931}" type="datetimeFigureOut">
              <a:rPr lang="en-US" smtClean="0"/>
              <a:t>12/2/2024</a:t>
            </a:fld>
            <a:endParaRPr lang="en-US"/>
          </a:p>
        </p:txBody>
      </p:sp>
      <p:sp>
        <p:nvSpPr>
          <p:cNvPr id="3" name="Footer Placeholder 2">
            <a:extLst>
              <a:ext uri="{FF2B5EF4-FFF2-40B4-BE49-F238E27FC236}">
                <a16:creationId xmlns:a16="http://schemas.microsoft.com/office/drawing/2014/main" id="{8D5ABE79-3F6B-861A-4088-947F59CAD91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F125EA8-161A-BF3B-0005-30FA077D8698}"/>
              </a:ext>
            </a:extLst>
          </p:cNvPr>
          <p:cNvSpPr>
            <a:spLocks noGrp="1"/>
          </p:cNvSpPr>
          <p:nvPr>
            <p:ph type="sldNum" sz="quarter" idx="12"/>
          </p:nvPr>
        </p:nvSpPr>
        <p:spPr/>
        <p:txBody>
          <a:bodyPr/>
          <a:lstStyle/>
          <a:p>
            <a:fld id="{077E5CC1-AB66-403B-8280-30B27A9DAA7F}" type="slidenum">
              <a:rPr lang="en-US" smtClean="0"/>
              <a:t>‹#›</a:t>
            </a:fld>
            <a:endParaRPr lang="en-US"/>
          </a:p>
        </p:txBody>
      </p:sp>
    </p:spTree>
    <p:extLst>
      <p:ext uri="{BB962C8B-B14F-4D97-AF65-F5344CB8AC3E}">
        <p14:creationId xmlns:p14="http://schemas.microsoft.com/office/powerpoint/2010/main" val="1088215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A155A-AB0D-F96C-74CE-FA0E24C855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6457CBD-EB3F-2B59-4944-CAF18D7C56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6D156C7-4910-7486-B084-8B858792D0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2329FC-C9E6-A955-7A98-43EC5A8E9B94}"/>
              </a:ext>
            </a:extLst>
          </p:cNvPr>
          <p:cNvSpPr>
            <a:spLocks noGrp="1"/>
          </p:cNvSpPr>
          <p:nvPr>
            <p:ph type="dt" sz="half" idx="10"/>
          </p:nvPr>
        </p:nvSpPr>
        <p:spPr/>
        <p:txBody>
          <a:bodyPr/>
          <a:lstStyle/>
          <a:p>
            <a:fld id="{0F5CD2C6-FDF7-4776-991E-D82A79C17931}" type="datetimeFigureOut">
              <a:rPr lang="en-US" smtClean="0"/>
              <a:t>12/2/2024</a:t>
            </a:fld>
            <a:endParaRPr lang="en-US"/>
          </a:p>
        </p:txBody>
      </p:sp>
      <p:sp>
        <p:nvSpPr>
          <p:cNvPr id="6" name="Footer Placeholder 5">
            <a:extLst>
              <a:ext uri="{FF2B5EF4-FFF2-40B4-BE49-F238E27FC236}">
                <a16:creationId xmlns:a16="http://schemas.microsoft.com/office/drawing/2014/main" id="{E4FA1F03-77D8-9B43-8153-9FBA19121E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541BC2-325A-1690-8D6D-2289349C1CCC}"/>
              </a:ext>
            </a:extLst>
          </p:cNvPr>
          <p:cNvSpPr>
            <a:spLocks noGrp="1"/>
          </p:cNvSpPr>
          <p:nvPr>
            <p:ph type="sldNum" sz="quarter" idx="12"/>
          </p:nvPr>
        </p:nvSpPr>
        <p:spPr/>
        <p:txBody>
          <a:bodyPr/>
          <a:lstStyle/>
          <a:p>
            <a:fld id="{077E5CC1-AB66-403B-8280-30B27A9DAA7F}" type="slidenum">
              <a:rPr lang="en-US" smtClean="0"/>
              <a:t>‹#›</a:t>
            </a:fld>
            <a:endParaRPr lang="en-US"/>
          </a:p>
        </p:txBody>
      </p:sp>
    </p:spTree>
    <p:extLst>
      <p:ext uri="{BB962C8B-B14F-4D97-AF65-F5344CB8AC3E}">
        <p14:creationId xmlns:p14="http://schemas.microsoft.com/office/powerpoint/2010/main" val="1751056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7A541-789D-BAF4-E54D-92BD24FBE7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1E2E99D-88F8-A3BD-1D6E-1244560858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5A684C3-7C0F-4ABE-FEDE-2D9E69FEF8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0ABC12-B756-8DA2-523C-A68F0D38DC57}"/>
              </a:ext>
            </a:extLst>
          </p:cNvPr>
          <p:cNvSpPr>
            <a:spLocks noGrp="1"/>
          </p:cNvSpPr>
          <p:nvPr>
            <p:ph type="dt" sz="half" idx="10"/>
          </p:nvPr>
        </p:nvSpPr>
        <p:spPr/>
        <p:txBody>
          <a:bodyPr/>
          <a:lstStyle/>
          <a:p>
            <a:fld id="{0F5CD2C6-FDF7-4776-991E-D82A79C17931}" type="datetimeFigureOut">
              <a:rPr lang="en-US" smtClean="0"/>
              <a:t>12/2/2024</a:t>
            </a:fld>
            <a:endParaRPr lang="en-US"/>
          </a:p>
        </p:txBody>
      </p:sp>
      <p:sp>
        <p:nvSpPr>
          <p:cNvPr id="6" name="Footer Placeholder 5">
            <a:extLst>
              <a:ext uri="{FF2B5EF4-FFF2-40B4-BE49-F238E27FC236}">
                <a16:creationId xmlns:a16="http://schemas.microsoft.com/office/drawing/2014/main" id="{B3388A95-1120-D5B5-7B5F-64D26A0495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5E2774-F990-7ED4-4D8E-9ED80B6808E3}"/>
              </a:ext>
            </a:extLst>
          </p:cNvPr>
          <p:cNvSpPr>
            <a:spLocks noGrp="1"/>
          </p:cNvSpPr>
          <p:nvPr>
            <p:ph type="sldNum" sz="quarter" idx="12"/>
          </p:nvPr>
        </p:nvSpPr>
        <p:spPr/>
        <p:txBody>
          <a:bodyPr/>
          <a:lstStyle/>
          <a:p>
            <a:fld id="{077E5CC1-AB66-403B-8280-30B27A9DAA7F}" type="slidenum">
              <a:rPr lang="en-US" smtClean="0"/>
              <a:t>‹#›</a:t>
            </a:fld>
            <a:endParaRPr lang="en-US"/>
          </a:p>
        </p:txBody>
      </p:sp>
    </p:spTree>
    <p:extLst>
      <p:ext uri="{BB962C8B-B14F-4D97-AF65-F5344CB8AC3E}">
        <p14:creationId xmlns:p14="http://schemas.microsoft.com/office/powerpoint/2010/main" val="711201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D39A34-E8F4-091D-65B0-9495CFC4AE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BF196BC-8AA4-FA4A-396E-BFD313CECE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B312B2-508D-C03F-1EE2-5AF2457EA1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F5CD2C6-FDF7-4776-991E-D82A79C17931}" type="datetimeFigureOut">
              <a:rPr lang="en-US" smtClean="0"/>
              <a:t>12/2/2024</a:t>
            </a:fld>
            <a:endParaRPr lang="en-US"/>
          </a:p>
        </p:txBody>
      </p:sp>
      <p:sp>
        <p:nvSpPr>
          <p:cNvPr id="5" name="Footer Placeholder 4">
            <a:extLst>
              <a:ext uri="{FF2B5EF4-FFF2-40B4-BE49-F238E27FC236}">
                <a16:creationId xmlns:a16="http://schemas.microsoft.com/office/drawing/2014/main" id="{0650F9D8-6884-D767-6BDF-333C747ED6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D768EE8-77F7-E2C5-C0FE-71EA096BDC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77E5CC1-AB66-403B-8280-30B27A9DAA7F}" type="slidenum">
              <a:rPr lang="en-US" smtClean="0"/>
              <a:t>‹#›</a:t>
            </a:fld>
            <a:endParaRPr lang="en-US"/>
          </a:p>
        </p:txBody>
      </p:sp>
    </p:spTree>
    <p:extLst>
      <p:ext uri="{BB962C8B-B14F-4D97-AF65-F5344CB8AC3E}">
        <p14:creationId xmlns:p14="http://schemas.microsoft.com/office/powerpoint/2010/main" val="11110985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B968B-6037-4903-89D5-2C1848F09992}" type="datetimeFigureOut">
              <a:rPr lang="en-US" smtClean="0"/>
              <a:t>12/2/2024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EE1497-C0E1-4517-AF8F-F016409A920D}" type="slidenum">
              <a:rPr lang="en-US" smtClean="0"/>
              <a:t>‹#›</a:t>
            </a:fld>
            <a:endParaRPr lang="en-US"/>
          </a:p>
        </p:txBody>
      </p:sp>
    </p:spTree>
    <p:extLst>
      <p:ext uri="{BB962C8B-B14F-4D97-AF65-F5344CB8AC3E}">
        <p14:creationId xmlns:p14="http://schemas.microsoft.com/office/powerpoint/2010/main" val="37129769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0699FB-F75F-0A2C-F486-9289A501E6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65F1DB1-F09F-9380-CC6B-636C0F9677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B36216-E82D-FE0B-337E-170AF1AA01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AB47150-AD4F-488B-B9C5-EAA9CB19EFED}" type="datetimeFigureOut">
              <a:rPr lang="en-US" smtClean="0"/>
              <a:t>12/2/2024</a:t>
            </a:fld>
            <a:endParaRPr lang="en-US"/>
          </a:p>
        </p:txBody>
      </p:sp>
      <p:sp>
        <p:nvSpPr>
          <p:cNvPr id="5" name="Footer Placeholder 4">
            <a:extLst>
              <a:ext uri="{FF2B5EF4-FFF2-40B4-BE49-F238E27FC236}">
                <a16:creationId xmlns:a16="http://schemas.microsoft.com/office/drawing/2014/main" id="{93B3CFD7-D029-EB46-59C6-6FE2128685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D37681B-15D6-A94F-3840-BCB00E2F7B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A342C29-27BD-4C1F-A333-7925A95E0084}" type="slidenum">
              <a:rPr lang="en-US" smtClean="0"/>
              <a:t>‹#›</a:t>
            </a:fld>
            <a:endParaRPr lang="en-US"/>
          </a:p>
        </p:txBody>
      </p:sp>
    </p:spTree>
    <p:extLst>
      <p:ext uri="{BB962C8B-B14F-4D97-AF65-F5344CB8AC3E}">
        <p14:creationId xmlns:p14="http://schemas.microsoft.com/office/powerpoint/2010/main" val="5152406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5FC717-E950-4D92-98B1-96224FFBDA46}" type="datetimeFigureOut">
              <a:rPr lang="en-US" smtClean="0"/>
              <a:t>12/2/2024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115FD7-CFAF-418B-965C-CF8D6977FCC3}" type="slidenum">
              <a:rPr lang="en-US" smtClean="0"/>
              <a:t>‹#›</a:t>
            </a:fld>
            <a:endParaRPr lang="en-US"/>
          </a:p>
        </p:txBody>
      </p:sp>
    </p:spTree>
    <p:extLst>
      <p:ext uri="{BB962C8B-B14F-4D97-AF65-F5344CB8AC3E}">
        <p14:creationId xmlns:p14="http://schemas.microsoft.com/office/powerpoint/2010/main" val="2220596362"/>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hyperlink" Target="https://www.newsweek.com/topic/donald-trump" TargetMode="External"/><Relationship Id="rId2" Type="http://schemas.openxmlformats.org/officeDocument/2006/relationships/image" Target="../media/image2.png"/><Relationship Id="rId1" Type="http://schemas.openxmlformats.org/officeDocument/2006/relationships/slideLayout" Target="../slideLayouts/slideLayout24.xml"/><Relationship Id="rId5" Type="http://schemas.openxmlformats.org/officeDocument/2006/relationships/hyperlink" Target="https://www.newsweek.com/topic/hezbollah" TargetMode="External"/><Relationship Id="rId4" Type="http://schemas.openxmlformats.org/officeDocument/2006/relationships/hyperlink" Target="https://www.newsweek.com/topic/gaza"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newsweek.com/topic/truth-social" TargetMode="External"/><Relationship Id="rId2" Type="http://schemas.openxmlformats.org/officeDocument/2006/relationships/image" Target="../media/image2.png"/><Relationship Id="rId1" Type="http://schemas.openxmlformats.org/officeDocument/2006/relationships/slideLayout" Target="../slideLayouts/slideLayout24.xml"/><Relationship Id="rId4" Type="http://schemas.openxmlformats.org/officeDocument/2006/relationships/hyperlink" Target="https://www.newsweek.com/topic/hamas"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3563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A90FC47-1B59-DD82-7839-3F390169C036}"/>
              </a:ext>
            </a:extLst>
          </p:cNvPr>
          <p:cNvPicPr>
            <a:picLocks noChangeAspect="1"/>
          </p:cNvPicPr>
          <p:nvPr/>
        </p:nvPicPr>
        <p:blipFill>
          <a:blip r:embed="rId2"/>
          <a:stretch>
            <a:fillRect/>
          </a:stretch>
        </p:blipFill>
        <p:spPr>
          <a:xfrm>
            <a:off x="0" y="0"/>
            <a:ext cx="12192000" cy="6857999"/>
          </a:xfrm>
          <a:prstGeom prst="rect">
            <a:avLst/>
          </a:prstGeom>
        </p:spPr>
      </p:pic>
      <p:sp>
        <p:nvSpPr>
          <p:cNvPr id="3" name="TextBox 2">
            <a:extLst>
              <a:ext uri="{FF2B5EF4-FFF2-40B4-BE49-F238E27FC236}">
                <a16:creationId xmlns:a16="http://schemas.microsoft.com/office/drawing/2014/main" id="{1A0D2E45-333B-864C-1C9B-A953780B6F81}"/>
              </a:ext>
            </a:extLst>
          </p:cNvPr>
          <p:cNvSpPr txBox="1"/>
          <p:nvPr/>
        </p:nvSpPr>
        <p:spPr>
          <a:xfrm>
            <a:off x="683491" y="489528"/>
            <a:ext cx="10898909" cy="5293757"/>
          </a:xfrm>
          <a:prstGeom prst="rect">
            <a:avLst/>
          </a:prstGeom>
          <a:noFill/>
        </p:spPr>
        <p:txBody>
          <a:bodyPr wrap="square">
            <a:spAutoFit/>
          </a:bodyPr>
          <a:lstStyle/>
          <a:p>
            <a:r>
              <a:rPr lang="en-US" sz="4000" b="1" dirty="0">
                <a:latin typeface="Cambria" panose="02040503050406030204" pitchFamily="18" charset="0"/>
                <a:ea typeface="Cambria" panose="02040503050406030204" pitchFamily="18" charset="0"/>
              </a:rPr>
              <a:t>Dr. John Walvoord </a:t>
            </a:r>
          </a:p>
          <a:p>
            <a:pPr>
              <a:spcBef>
                <a:spcPts val="1200"/>
              </a:spcBef>
            </a:pPr>
            <a:r>
              <a:rPr lang="en-US" sz="3200" dirty="0">
                <a:latin typeface="Cambria" panose="02040503050406030204" pitchFamily="18" charset="0"/>
                <a:ea typeface="Cambria" panose="02040503050406030204" pitchFamily="18" charset="0"/>
              </a:rPr>
              <a:t>“There are some hints that provide a good clue as to when this battle will take place. One of the hints given is that the battle takes place at a time when Israel has been regathered into their ancient land, and is dwelling securely and at rest.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There are not too many times when Israel is at rest in God’s prophetic program. They have been scattered and persecuted over the face of the earth, and not even in the future will Israel have many periods of rest. Certainly, Israel is not at rest today. Israel is an armed camp. . . . </a:t>
            </a:r>
            <a:endParaRPr lang="en-US" sz="3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11935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6B429-1D71-3A81-6FDA-088777C3351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E0CD4B0-CA12-615D-86BA-40168FF92506}"/>
              </a:ext>
            </a:extLst>
          </p:cNvPr>
          <p:cNvPicPr>
            <a:picLocks noChangeAspect="1"/>
          </p:cNvPicPr>
          <p:nvPr/>
        </p:nvPicPr>
        <p:blipFill>
          <a:blip r:embed="rId2"/>
          <a:stretch>
            <a:fillRect/>
          </a:stretch>
        </p:blipFill>
        <p:spPr>
          <a:xfrm>
            <a:off x="0" y="0"/>
            <a:ext cx="12192000" cy="6857999"/>
          </a:xfrm>
          <a:prstGeom prst="rect">
            <a:avLst/>
          </a:prstGeom>
        </p:spPr>
      </p:pic>
      <p:sp>
        <p:nvSpPr>
          <p:cNvPr id="5" name="TextBox 4">
            <a:extLst>
              <a:ext uri="{FF2B5EF4-FFF2-40B4-BE49-F238E27FC236}">
                <a16:creationId xmlns:a16="http://schemas.microsoft.com/office/drawing/2014/main" id="{B3928AD8-6FF8-E6BC-4FC8-67059D2C2550}"/>
              </a:ext>
            </a:extLst>
          </p:cNvPr>
          <p:cNvSpPr txBox="1"/>
          <p:nvPr/>
        </p:nvSpPr>
        <p:spPr>
          <a:xfrm>
            <a:off x="637308" y="499146"/>
            <a:ext cx="10917383" cy="600164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There is only one period in the future that clearly fits this description of Ezekiel, and this is the first half of Daniel’s seventieth week of God’s program for Israel (Dan 9:27)</a:t>
            </a:r>
          </a:p>
          <a:p>
            <a:r>
              <a:rPr lang="en-US" sz="3200" dirty="0">
                <a:latin typeface="Cambria" panose="02040503050406030204" pitchFamily="18" charset="0"/>
                <a:ea typeface="Cambria" panose="02040503050406030204" pitchFamily="18" charset="0"/>
              </a:rPr>
              <a:t> </a:t>
            </a:r>
          </a:p>
          <a:p>
            <a:r>
              <a:rPr lang="en-US" sz="3200" dirty="0">
                <a:latin typeface="Cambria" panose="02040503050406030204" pitchFamily="18" charset="0"/>
                <a:ea typeface="Cambria" panose="02040503050406030204" pitchFamily="18" charset="0"/>
              </a:rPr>
              <a:t>Under that covenant, Israel will be able to relax, for their Gentile enemies will have become their friends, apparently guaranteeing their borders and promised them freedom. During that first three and one-half years, we have the one time when regathered Israel is at rest and secure. Apparently, Russia will invade the land of Israel during that period, possibly toward its close, and the Scripture will then be fulfilled.”</a:t>
            </a:r>
          </a:p>
        </p:txBody>
      </p:sp>
    </p:spTree>
    <p:extLst>
      <p:ext uri="{BB962C8B-B14F-4D97-AF65-F5344CB8AC3E}">
        <p14:creationId xmlns:p14="http://schemas.microsoft.com/office/powerpoint/2010/main" val="36022879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1B0708-BEDB-84CB-8FFA-D62BCC150FC9}"/>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6AA1E037-27C6-E1A2-60A0-7EF9B4183161}"/>
              </a:ext>
            </a:extLst>
          </p:cNvPr>
          <p:cNvPicPr>
            <a:picLocks noChangeAspect="1"/>
          </p:cNvPicPr>
          <p:nvPr/>
        </p:nvPicPr>
        <p:blipFill>
          <a:blip r:embed="rId2"/>
          <a:stretch>
            <a:fillRect/>
          </a:stretch>
        </p:blipFill>
        <p:spPr>
          <a:xfrm>
            <a:off x="0" y="1"/>
            <a:ext cx="12192000" cy="6857999"/>
          </a:xfrm>
          <a:prstGeom prst="rect">
            <a:avLst/>
          </a:prstGeom>
        </p:spPr>
      </p:pic>
      <p:sp>
        <p:nvSpPr>
          <p:cNvPr id="2" name="TextBox 1">
            <a:extLst>
              <a:ext uri="{FF2B5EF4-FFF2-40B4-BE49-F238E27FC236}">
                <a16:creationId xmlns:a16="http://schemas.microsoft.com/office/drawing/2014/main" id="{8C8C7440-AD3E-2457-7909-D70F23129C1B}"/>
              </a:ext>
            </a:extLst>
          </p:cNvPr>
          <p:cNvSpPr txBox="1"/>
          <p:nvPr/>
        </p:nvSpPr>
        <p:spPr>
          <a:xfrm>
            <a:off x="785090" y="662079"/>
            <a:ext cx="10409383" cy="63709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2)</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This view </a:t>
            </a:r>
            <a:r>
              <a:rPr lang="en-US" sz="3600" dirty="0">
                <a:latin typeface="Cambria" panose="02040503050406030204" pitchFamily="18" charset="0"/>
                <a:ea typeface="Cambria" panose="02040503050406030204" pitchFamily="18" charset="0"/>
              </a:rPr>
              <a:t>provides a reasonable scenario for the Antichrist’s ascent to world domination at the mid-point of the tribulation. If the armies of Russia and her Islamic allies are wiped out in Israel some time before the mid-point of the tribulation, this would create a massive power vacuum and a dramatic shift in the balance of power that would allow the Antichrist to ascend to world domination as predicted in Rev 13.</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p>
        </p:txBody>
      </p:sp>
    </p:spTree>
    <p:extLst>
      <p:ext uri="{BB962C8B-B14F-4D97-AF65-F5344CB8AC3E}">
        <p14:creationId xmlns:p14="http://schemas.microsoft.com/office/powerpoint/2010/main" val="4258168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789F99-6181-0825-9C49-9B691EAB76D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42B438A7-7651-7F3C-EF50-FEA51D8F2F6E}"/>
              </a:ext>
            </a:extLst>
          </p:cNvPr>
          <p:cNvPicPr>
            <a:picLocks noChangeAspect="1"/>
          </p:cNvPicPr>
          <p:nvPr/>
        </p:nvPicPr>
        <p:blipFill>
          <a:blip r:embed="rId3"/>
          <a:stretch>
            <a:fillRect/>
          </a:stretch>
        </p:blipFill>
        <p:spPr>
          <a:xfrm>
            <a:off x="0" y="0"/>
            <a:ext cx="12192000" cy="6857999"/>
          </a:xfrm>
          <a:prstGeom prst="rect">
            <a:avLst/>
          </a:prstGeom>
        </p:spPr>
      </p:pic>
      <p:sp>
        <p:nvSpPr>
          <p:cNvPr id="3" name="TextBox 2">
            <a:extLst>
              <a:ext uri="{FF2B5EF4-FFF2-40B4-BE49-F238E27FC236}">
                <a16:creationId xmlns:a16="http://schemas.microsoft.com/office/drawing/2014/main" id="{9EF546BD-3100-D241-0B0F-F6D6B67670B2}"/>
              </a:ext>
            </a:extLst>
          </p:cNvPr>
          <p:cNvSpPr txBox="1"/>
          <p:nvPr/>
        </p:nvSpPr>
        <p:spPr>
          <a:xfrm>
            <a:off x="563419" y="456247"/>
            <a:ext cx="10889672" cy="5847755"/>
          </a:xfrm>
          <a:prstGeom prst="rect">
            <a:avLst/>
          </a:prstGeom>
          <a:noFill/>
        </p:spPr>
        <p:txBody>
          <a:bodyPr wrap="square">
            <a:spAutoFit/>
          </a:bodyPr>
          <a:lstStyle/>
          <a:p>
            <a:pPr marL="571500" marR="0" lvl="0"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Weakness</a:t>
            </a:r>
          </a:p>
          <a:p>
            <a:pPr marL="0" marR="0" lvl="0" indent="0" algn="l" defTabSz="914400" rtl="0" eaLnBrk="1" fontAlgn="auto" latinLnBrk="0" hangingPunct="1">
              <a:lnSpc>
                <a:spcPct val="100000"/>
              </a:lnSpc>
              <a:spcBef>
                <a:spcPts val="1200"/>
              </a:spcBef>
              <a:spcAft>
                <a:spcPts val="0"/>
              </a:spcAft>
              <a:buClrTx/>
              <a:buSzTx/>
              <a:buFontTx/>
              <a:buNone/>
              <a:tabLst/>
              <a:defRPr/>
            </a:pPr>
            <a:r>
              <a:rPr lang="en-US" sz="3600" dirty="0">
                <a:latin typeface="Cambria" panose="02040503050406030204" pitchFamily="18" charset="0"/>
                <a:ea typeface="Cambria" panose="02040503050406030204" pitchFamily="18" charset="0"/>
              </a:rPr>
              <a:t>The primary weakness of this view is that it does not deal very well with the 7 months of burying the dead and the 7 years of burning the weapons. However, if the invasion occurs at least 1 year before the mid-point of the tribulation, then it is possible for the dead bodies to be buried before the Antichrist invades Israel and begins his reign of terror. The burning of the weapons could continue into the beginning of the millennial kingdom.</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705714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F0EF76-9F18-FA54-4810-D7560CD84F4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0CBDE67E-2A1A-67D4-C6F6-7A620F75C1C6}"/>
              </a:ext>
            </a:extLst>
          </p:cNvPr>
          <p:cNvPicPr>
            <a:picLocks noChangeAspect="1"/>
          </p:cNvPicPr>
          <p:nvPr/>
        </p:nvPicPr>
        <p:blipFill>
          <a:blip r:embed="rId2"/>
          <a:stretch>
            <a:fillRect/>
          </a:stretch>
        </p:blipFill>
        <p:spPr>
          <a:xfrm>
            <a:off x="0" y="-295563"/>
            <a:ext cx="12192000" cy="7172036"/>
          </a:xfrm>
          <a:prstGeom prst="rect">
            <a:avLst/>
          </a:prstGeom>
        </p:spPr>
      </p:pic>
      <p:sp>
        <p:nvSpPr>
          <p:cNvPr id="2" name="TextBox 1">
            <a:extLst>
              <a:ext uri="{FF2B5EF4-FFF2-40B4-BE49-F238E27FC236}">
                <a16:creationId xmlns:a16="http://schemas.microsoft.com/office/drawing/2014/main" id="{598C32A5-3724-3760-8E23-7E70F38B39DF}"/>
              </a:ext>
            </a:extLst>
          </p:cNvPr>
          <p:cNvSpPr txBox="1"/>
          <p:nvPr/>
        </p:nvSpPr>
        <p:spPr>
          <a:xfrm>
            <a:off x="748145" y="689788"/>
            <a:ext cx="10520219" cy="50783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lang="en-US" sz="4800" b="1" dirty="0">
                <a:solidFill>
                  <a:prstClr val="black"/>
                </a:solidFill>
                <a:latin typeface="Cambria" panose="02040503050406030204" pitchFamily="18" charset="0"/>
                <a:ea typeface="Cambria" panose="02040503050406030204" pitchFamily="18" charset="0"/>
              </a:rPr>
              <a:t>End of the Tribulation</a:t>
            </a:r>
            <a:r>
              <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p>
          <a:p>
            <a:pPr marL="571500" marR="0" lvl="0" indent="-571500" algn="l" defTabSz="914400" rtl="0" eaLnBrk="1" fontAlgn="auto" latinLnBrk="0" hangingPunct="1">
              <a:lnSpc>
                <a:spcPct val="100000"/>
              </a:lnSpc>
              <a:spcBef>
                <a:spcPts val="1200"/>
              </a:spcBef>
              <a:spcAft>
                <a:spcPts val="0"/>
              </a:spcAft>
              <a:buClrTx/>
              <a:buSzTx/>
              <a:buFont typeface="Wingdings" panose="05000000000000000000" pitchFamily="2" charset="2"/>
              <a:buChar char="Ø"/>
              <a:tabLst/>
              <a:defRPr/>
            </a:pP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Strength</a:t>
            </a:r>
          </a:p>
          <a:p>
            <a:pPr marR="0" lvl="0" algn="l" defTabSz="914400" rtl="0" eaLnBrk="1" fontAlgn="auto" latinLnBrk="0" hangingPunct="1">
              <a:lnSpc>
                <a:spcPct val="100000"/>
              </a:lnSpc>
              <a:spcBef>
                <a:spcPts val="1200"/>
              </a:spcBef>
              <a:spcAft>
                <a:spcPts val="0"/>
              </a:spcAft>
              <a:buClrTx/>
              <a:buSzTx/>
              <a:tabLst/>
              <a:defRPr/>
            </a:pP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Parallel between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Ezek</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39:4, 17-20 and Rev 19:17-18</a:t>
            </a:r>
          </a:p>
          <a:p>
            <a:pPr marR="0" lvl="0" algn="l" defTabSz="914400" rtl="0" eaLnBrk="1" fontAlgn="auto" latinLnBrk="0" hangingPunct="1">
              <a:lnSpc>
                <a:spcPct val="100000"/>
              </a:lnSpc>
              <a:spcBef>
                <a:spcPts val="1200"/>
              </a:spcBef>
              <a:spcAft>
                <a:spcPts val="0"/>
              </a:spcAft>
              <a:buClrTx/>
              <a:buSzTx/>
              <a:tabLst/>
              <a:defRPr/>
            </a:pP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p>
        </p:txBody>
      </p:sp>
    </p:spTree>
    <p:extLst>
      <p:ext uri="{BB962C8B-B14F-4D97-AF65-F5344CB8AC3E}">
        <p14:creationId xmlns:p14="http://schemas.microsoft.com/office/powerpoint/2010/main" val="830106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92B1E2-0E32-4D79-0930-1E1012F9BB3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4DB90CBF-70AB-F7F2-825B-4E1CF3740373}"/>
              </a:ext>
            </a:extLst>
          </p:cNvPr>
          <p:cNvPicPr>
            <a:picLocks noChangeAspect="1"/>
          </p:cNvPicPr>
          <p:nvPr/>
        </p:nvPicPr>
        <p:blipFill>
          <a:blip r:embed="rId2"/>
          <a:stretch>
            <a:fillRect/>
          </a:stretch>
        </p:blipFill>
        <p:spPr>
          <a:xfrm>
            <a:off x="0" y="1"/>
            <a:ext cx="12192000" cy="6857999"/>
          </a:xfrm>
          <a:prstGeom prst="rect">
            <a:avLst/>
          </a:prstGeom>
        </p:spPr>
      </p:pic>
      <p:sp>
        <p:nvSpPr>
          <p:cNvPr id="3" name="TextBox 2">
            <a:extLst>
              <a:ext uri="{FF2B5EF4-FFF2-40B4-BE49-F238E27FC236}">
                <a16:creationId xmlns:a16="http://schemas.microsoft.com/office/drawing/2014/main" id="{65B10958-F177-0B35-9205-095DA6ED848C}"/>
              </a:ext>
            </a:extLst>
          </p:cNvPr>
          <p:cNvSpPr txBox="1"/>
          <p:nvPr/>
        </p:nvSpPr>
        <p:spPr>
          <a:xfrm>
            <a:off x="775853" y="597455"/>
            <a:ext cx="10510984" cy="5109091"/>
          </a:xfrm>
          <a:prstGeom prst="rect">
            <a:avLst/>
          </a:prstGeom>
          <a:noFill/>
        </p:spPr>
        <p:txBody>
          <a:bodyPr wrap="square">
            <a:spAutoFit/>
          </a:bodyPr>
          <a:lstStyle/>
          <a:p>
            <a:pPr marL="571500" indent="-571500">
              <a:buFont typeface="Wingdings" panose="05000000000000000000" pitchFamily="2" charset="2"/>
              <a:buChar char="Ø"/>
            </a:pP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Weaknesses</a:t>
            </a:r>
            <a:endParaRPr lang="en-US" sz="4000" dirty="0">
              <a:solidFill>
                <a:prstClr val="black"/>
              </a:solidFill>
              <a:latin typeface="Cambria" panose="02040503050406030204" pitchFamily="18" charset="0"/>
              <a:ea typeface="Cambria" panose="02040503050406030204" pitchFamily="18" charset="0"/>
            </a:endParaRPr>
          </a:p>
          <a:p>
            <a:pPr>
              <a:spcBef>
                <a:spcPts val="1200"/>
              </a:spcBef>
            </a:pPr>
            <a:r>
              <a:rPr lang="en-US" sz="4000" dirty="0">
                <a:solidFill>
                  <a:prstClr val="black"/>
                </a:solidFill>
                <a:latin typeface="Cambria" panose="02040503050406030204" pitchFamily="18" charset="0"/>
                <a:ea typeface="Cambria" panose="02040503050406030204" pitchFamily="18" charset="0"/>
              </a:rPr>
              <a:t>1) </a:t>
            </a:r>
            <a:r>
              <a:rPr lang="en-US" sz="3600" dirty="0" err="1">
                <a:solidFill>
                  <a:prstClr val="black"/>
                </a:solidFill>
                <a:latin typeface="Cambria" panose="02040503050406030204" pitchFamily="18" charset="0"/>
                <a:ea typeface="Cambria" panose="02040503050406030204" pitchFamily="18" charset="0"/>
              </a:rPr>
              <a:t>Ezek</a:t>
            </a:r>
            <a:r>
              <a:rPr lang="en-US" sz="3600" dirty="0">
                <a:solidFill>
                  <a:prstClr val="black"/>
                </a:solidFill>
                <a:latin typeface="Cambria" panose="02040503050406030204" pitchFamily="18" charset="0"/>
                <a:ea typeface="Cambria" panose="02040503050406030204" pitchFamily="18" charset="0"/>
              </a:rPr>
              <a:t> 38 names specific allies; Armageddon involves all nations</a:t>
            </a:r>
          </a:p>
          <a:p>
            <a:pPr>
              <a:spcBef>
                <a:spcPts val="1200"/>
              </a:spcBef>
            </a:pPr>
            <a:r>
              <a:rPr lang="en-US" sz="3600" dirty="0">
                <a:solidFill>
                  <a:prstClr val="black"/>
                </a:solidFill>
                <a:latin typeface="Cambria" panose="02040503050406030204" pitchFamily="18" charset="0"/>
                <a:ea typeface="Cambria" panose="02040503050406030204" pitchFamily="18" charset="0"/>
              </a:rPr>
              <a:t> 2) </a:t>
            </a:r>
            <a:r>
              <a:rPr lang="en-US" sz="3600" dirty="0" err="1">
                <a:solidFill>
                  <a:prstClr val="black"/>
                </a:solidFill>
                <a:latin typeface="Cambria" panose="02040503050406030204" pitchFamily="18" charset="0"/>
                <a:ea typeface="Cambria" panose="02040503050406030204" pitchFamily="18" charset="0"/>
              </a:rPr>
              <a:t>Ezek</a:t>
            </a:r>
            <a:r>
              <a:rPr lang="en-US" sz="3600" dirty="0">
                <a:solidFill>
                  <a:prstClr val="black"/>
                </a:solidFill>
                <a:latin typeface="Cambria" panose="02040503050406030204" pitchFamily="18" charset="0"/>
                <a:ea typeface="Cambria" panose="02040503050406030204" pitchFamily="18" charset="0"/>
              </a:rPr>
              <a:t> 38 the armies are destroyed by fire and brimstone, plagues, and infighting. Rev 19 the armies are destroyed by the personal appearance of Jesus. </a:t>
            </a:r>
          </a:p>
          <a:p>
            <a:pPr>
              <a:spcBef>
                <a:spcPts val="1200"/>
              </a:spcBef>
            </a:pPr>
            <a:r>
              <a:rPr lang="en-US" sz="3600" dirty="0">
                <a:solidFill>
                  <a:prstClr val="black"/>
                </a:solidFill>
                <a:latin typeface="Cambria" panose="02040503050406030204" pitchFamily="18" charset="0"/>
                <a:ea typeface="Cambria" panose="02040503050406030204" pitchFamily="18" charset="0"/>
              </a:rPr>
              <a:t>3) At the end of the tribulation, Israel will not be at rest and living securely.</a:t>
            </a:r>
          </a:p>
        </p:txBody>
      </p:sp>
    </p:spTree>
    <p:extLst>
      <p:ext uri="{BB962C8B-B14F-4D97-AF65-F5344CB8AC3E}">
        <p14:creationId xmlns:p14="http://schemas.microsoft.com/office/powerpoint/2010/main" val="3607379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0A51E1-8DCC-67A1-ECE1-A91157F6B35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4B69BE00-910D-D7A4-3B73-98C8E41F06FC}"/>
              </a:ext>
            </a:extLst>
          </p:cNvPr>
          <p:cNvPicPr>
            <a:picLocks noChangeAspect="1"/>
          </p:cNvPicPr>
          <p:nvPr/>
        </p:nvPicPr>
        <p:blipFill>
          <a:blip r:embed="rId2"/>
          <a:stretch>
            <a:fillRect/>
          </a:stretch>
        </p:blipFill>
        <p:spPr>
          <a:xfrm>
            <a:off x="0" y="1"/>
            <a:ext cx="12192000" cy="6857999"/>
          </a:xfrm>
          <a:prstGeom prst="rect">
            <a:avLst/>
          </a:prstGeom>
        </p:spPr>
      </p:pic>
      <p:sp>
        <p:nvSpPr>
          <p:cNvPr id="2" name="TextBox 1">
            <a:extLst>
              <a:ext uri="{FF2B5EF4-FFF2-40B4-BE49-F238E27FC236}">
                <a16:creationId xmlns:a16="http://schemas.microsoft.com/office/drawing/2014/main" id="{0A1D8A6D-5C13-776C-A5B7-757EC0B36A55}"/>
              </a:ext>
            </a:extLst>
          </p:cNvPr>
          <p:cNvSpPr txBox="1"/>
          <p:nvPr/>
        </p:nvSpPr>
        <p:spPr>
          <a:xfrm>
            <a:off x="655782" y="652842"/>
            <a:ext cx="10898909" cy="52014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lang="en-US" sz="4800" b="1" dirty="0">
                <a:solidFill>
                  <a:prstClr val="black"/>
                </a:solidFill>
                <a:latin typeface="Cambria" panose="02040503050406030204" pitchFamily="18" charset="0"/>
                <a:ea typeface="Cambria" panose="02040503050406030204" pitchFamily="18" charset="0"/>
              </a:rPr>
              <a:t>Two-Phase Fulfillment</a:t>
            </a:r>
          </a:p>
          <a:p>
            <a:pPr marL="0" marR="0" lvl="0" indent="0" algn="l" defTabSz="914400" rtl="0" eaLnBrk="1" fontAlgn="auto" latinLnBrk="0" hangingPunct="1">
              <a:lnSpc>
                <a:spcPct val="100000"/>
              </a:lnSpc>
              <a:spcBef>
                <a:spcPts val="1200"/>
              </a:spcBef>
              <a:spcAft>
                <a:spcPts val="0"/>
              </a:spcAft>
              <a:buClrTx/>
              <a:buSzTx/>
              <a:buFontTx/>
              <a:buNone/>
              <a:tabLst/>
              <a:defRPr/>
            </a:pPr>
            <a:r>
              <a:rPr lang="en-US" sz="3600" dirty="0">
                <a:latin typeface="Cambria" panose="02040503050406030204" pitchFamily="18" charset="0"/>
                <a:ea typeface="Cambria" panose="02040503050406030204" pitchFamily="18" charset="0"/>
              </a:rPr>
              <a:t>Dr. Harold </a:t>
            </a:r>
            <a:r>
              <a:rPr lang="en-US" sz="3600" dirty="0" err="1">
                <a:latin typeface="Cambria" panose="02040503050406030204" pitchFamily="18" charset="0"/>
                <a:ea typeface="Cambria" panose="02040503050406030204" pitchFamily="18" charset="0"/>
              </a:rPr>
              <a:t>Hoehner</a:t>
            </a:r>
            <a:r>
              <a:rPr lang="en-US" sz="3600" dirty="0">
                <a:latin typeface="Cambria" panose="02040503050406030204" pitchFamily="18" charset="0"/>
                <a:ea typeface="Cambria" panose="02040503050406030204" pitchFamily="18" charset="0"/>
              </a:rPr>
              <a:t> contends that </a:t>
            </a:r>
            <a:r>
              <a:rPr lang="en-US" sz="3600" dirty="0" err="1">
                <a:latin typeface="Cambria" panose="02040503050406030204" pitchFamily="18" charset="0"/>
                <a:ea typeface="Cambria" panose="02040503050406030204" pitchFamily="18" charset="0"/>
              </a:rPr>
              <a:t>Ezek</a:t>
            </a:r>
            <a:r>
              <a:rPr lang="en-US" sz="3600" dirty="0">
                <a:latin typeface="Cambria" panose="02040503050406030204" pitchFamily="18" charset="0"/>
                <a:ea typeface="Cambria" panose="02040503050406030204" pitchFamily="18" charset="0"/>
              </a:rPr>
              <a:t> 38–39 will be fulfilled in 2 phases. He believes </a:t>
            </a:r>
            <a:r>
              <a:rPr lang="en-US" sz="3600" dirty="0" err="1">
                <a:latin typeface="Cambria" panose="02040503050406030204" pitchFamily="18" charset="0"/>
                <a:ea typeface="Cambria" panose="02040503050406030204" pitchFamily="18" charset="0"/>
              </a:rPr>
              <a:t>Ezek</a:t>
            </a:r>
            <a:r>
              <a:rPr lang="en-US" sz="3600" dirty="0">
                <a:latin typeface="Cambria" panose="02040503050406030204" pitchFamily="18" charset="0"/>
                <a:ea typeface="Cambria" panose="02040503050406030204" pitchFamily="18" charset="0"/>
              </a:rPr>
              <a:t> 38 will be fulfilled early in the tribulation and </a:t>
            </a:r>
            <a:r>
              <a:rPr lang="en-US" sz="3600" dirty="0" err="1">
                <a:latin typeface="Cambria" panose="02040503050406030204" pitchFamily="18" charset="0"/>
                <a:ea typeface="Cambria" panose="02040503050406030204" pitchFamily="18" charset="0"/>
              </a:rPr>
              <a:t>Ezek</a:t>
            </a:r>
            <a:r>
              <a:rPr lang="en-US" sz="3600" dirty="0">
                <a:latin typeface="Cambria" panose="02040503050406030204" pitchFamily="18" charset="0"/>
                <a:ea typeface="Cambria" panose="02040503050406030204" pitchFamily="18" charset="0"/>
              </a:rPr>
              <a:t> 39 will be fulfilled at the end of the tribulation</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p>
        </p:txBody>
      </p:sp>
    </p:spTree>
    <p:extLst>
      <p:ext uri="{BB962C8B-B14F-4D97-AF65-F5344CB8AC3E}">
        <p14:creationId xmlns:p14="http://schemas.microsoft.com/office/powerpoint/2010/main" val="40387791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8C10B3-6904-909E-8A35-981C1502C7D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D472D95-5CF6-BF30-AB80-C53554138B2F}"/>
              </a:ext>
            </a:extLst>
          </p:cNvPr>
          <p:cNvPicPr>
            <a:picLocks noChangeAspect="1"/>
          </p:cNvPicPr>
          <p:nvPr/>
        </p:nvPicPr>
        <p:blipFill>
          <a:blip r:embed="rId2"/>
          <a:stretch>
            <a:fillRect/>
          </a:stretch>
        </p:blipFill>
        <p:spPr>
          <a:xfrm>
            <a:off x="0" y="1"/>
            <a:ext cx="12192000" cy="6857999"/>
          </a:xfrm>
          <a:prstGeom prst="rect">
            <a:avLst/>
          </a:prstGeom>
        </p:spPr>
      </p:pic>
      <p:sp>
        <p:nvSpPr>
          <p:cNvPr id="2" name="TextBox 1">
            <a:extLst>
              <a:ext uri="{FF2B5EF4-FFF2-40B4-BE49-F238E27FC236}">
                <a16:creationId xmlns:a16="http://schemas.microsoft.com/office/drawing/2014/main" id="{BCCBC03C-EF46-BD6D-8F5D-C564EBF4D499}"/>
              </a:ext>
            </a:extLst>
          </p:cNvPr>
          <p:cNvSpPr txBox="1"/>
          <p:nvPr/>
        </p:nvSpPr>
        <p:spPr>
          <a:xfrm>
            <a:off x="249382" y="468116"/>
            <a:ext cx="8719127"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p>
        </p:txBody>
      </p:sp>
      <p:sp>
        <p:nvSpPr>
          <p:cNvPr id="5" name="TextBox 4">
            <a:extLst>
              <a:ext uri="{FF2B5EF4-FFF2-40B4-BE49-F238E27FC236}">
                <a16:creationId xmlns:a16="http://schemas.microsoft.com/office/drawing/2014/main" id="{654CEF47-3475-96BC-3193-928DC94CA3C3}"/>
              </a:ext>
            </a:extLst>
          </p:cNvPr>
          <p:cNvSpPr txBox="1"/>
          <p:nvPr/>
        </p:nvSpPr>
        <p:spPr>
          <a:xfrm>
            <a:off x="697345" y="849845"/>
            <a:ext cx="10367819" cy="2862322"/>
          </a:xfrm>
          <a:prstGeom prst="rect">
            <a:avLst/>
          </a:prstGeom>
          <a:noFill/>
        </p:spPr>
        <p:txBody>
          <a:bodyPr wrap="square">
            <a:spAutoFit/>
          </a:bodyPr>
          <a:lstStyle/>
          <a:p>
            <a:r>
              <a:rPr lang="en-US" sz="3600" dirty="0">
                <a:latin typeface="Cambria" panose="02040503050406030204" pitchFamily="18" charset="0"/>
                <a:ea typeface="Cambria" panose="02040503050406030204" pitchFamily="18" charset="0"/>
              </a:rPr>
              <a:t>Ralph Alexander contends that </a:t>
            </a:r>
            <a:r>
              <a:rPr lang="en-US" sz="3600" dirty="0" err="1">
                <a:latin typeface="Cambria" panose="02040503050406030204" pitchFamily="18" charset="0"/>
                <a:ea typeface="Cambria" panose="02040503050406030204" pitchFamily="18" charset="0"/>
              </a:rPr>
              <a:t>Ezek</a:t>
            </a:r>
            <a:r>
              <a:rPr lang="en-US" sz="3600" dirty="0">
                <a:latin typeface="Cambria" panose="02040503050406030204" pitchFamily="18" charset="0"/>
                <a:ea typeface="Cambria" panose="02040503050406030204" pitchFamily="18" charset="0"/>
              </a:rPr>
              <a:t> 38–39 have a double fulfillment in Rev 19:17-21 at the end of the tribulation and in Rev 20:8 at the end of the millennium with the former fulfillment prefiguring the latter</a:t>
            </a:r>
          </a:p>
        </p:txBody>
      </p:sp>
    </p:spTree>
    <p:extLst>
      <p:ext uri="{BB962C8B-B14F-4D97-AF65-F5344CB8AC3E}">
        <p14:creationId xmlns:p14="http://schemas.microsoft.com/office/powerpoint/2010/main" val="9010526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B54CE2-E027-08ED-E2B2-0226274DE5F9}"/>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29057ECB-5DE2-C629-712E-44CFB61076DD}"/>
              </a:ext>
            </a:extLst>
          </p:cNvPr>
          <p:cNvPicPr>
            <a:picLocks noChangeAspect="1"/>
          </p:cNvPicPr>
          <p:nvPr/>
        </p:nvPicPr>
        <p:blipFill>
          <a:blip r:embed="rId2"/>
          <a:stretch>
            <a:fillRect/>
          </a:stretch>
        </p:blipFill>
        <p:spPr>
          <a:xfrm>
            <a:off x="0" y="0"/>
            <a:ext cx="12192000" cy="6857999"/>
          </a:xfrm>
          <a:prstGeom prst="rect">
            <a:avLst/>
          </a:prstGeom>
        </p:spPr>
      </p:pic>
      <p:sp>
        <p:nvSpPr>
          <p:cNvPr id="2" name="TextBox 1">
            <a:extLst>
              <a:ext uri="{FF2B5EF4-FFF2-40B4-BE49-F238E27FC236}">
                <a16:creationId xmlns:a16="http://schemas.microsoft.com/office/drawing/2014/main" id="{E843A232-FC3B-6B43-3911-9D3683F888CE}"/>
              </a:ext>
            </a:extLst>
          </p:cNvPr>
          <p:cNvSpPr txBox="1"/>
          <p:nvPr/>
        </p:nvSpPr>
        <p:spPr>
          <a:xfrm>
            <a:off x="572655" y="680552"/>
            <a:ext cx="10843491" cy="5909310"/>
          </a:xfrm>
          <a:prstGeom prst="rect">
            <a:avLst/>
          </a:prstGeom>
          <a:noFill/>
        </p:spPr>
        <p:txBody>
          <a:bodyPr wrap="square" rtlCol="0">
            <a:spAutoFit/>
          </a:bodyPr>
          <a:lstStyle/>
          <a:p>
            <a:pPr marL="571500" marR="0" lvl="0"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Strength</a:t>
            </a:r>
          </a:p>
          <a:p>
            <a:pPr marR="0" lvl="0" algn="l" defTabSz="914400" rtl="0" eaLnBrk="1" fontAlgn="auto" latinLnBrk="0" hangingPunct="1">
              <a:lnSpc>
                <a:spcPct val="100000"/>
              </a:lnSpc>
              <a:spcBef>
                <a:spcPts val="1200"/>
              </a:spcBef>
              <a:spcAft>
                <a:spcPts val="0"/>
              </a:spcAft>
              <a:buClrTx/>
              <a:buSzTx/>
              <a:tabLst/>
              <a:defRPr/>
            </a:pP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a:t>
            </a:r>
            <a:r>
              <a:rPr lang="en-US" sz="3600" dirty="0" err="1">
                <a:solidFill>
                  <a:prstClr val="black"/>
                </a:solidFill>
                <a:latin typeface="Cambria" panose="02040503050406030204" pitchFamily="18" charset="0"/>
                <a:ea typeface="Cambria" panose="02040503050406030204" pitchFamily="18" charset="0"/>
              </a:rPr>
              <a:t>armonizes</a:t>
            </a:r>
            <a:r>
              <a:rPr lang="en-US" sz="3600" dirty="0">
                <a:solidFill>
                  <a:prstClr val="black"/>
                </a:solidFill>
                <a:latin typeface="Cambria" panose="02040503050406030204" pitchFamily="18" charset="0"/>
                <a:ea typeface="Cambria" panose="02040503050406030204" pitchFamily="18" charset="0"/>
              </a:rPr>
              <a:t> the text with other related texts.</a:t>
            </a:r>
          </a:p>
          <a:p>
            <a:pPr marR="0" lvl="0" algn="l" defTabSz="914400" rtl="0" eaLnBrk="1" fontAlgn="auto" latinLnBrk="0" hangingPunct="1">
              <a:lnSpc>
                <a:spcPct val="100000"/>
              </a:lnSpc>
              <a:spcBef>
                <a:spcPts val="0"/>
              </a:spcBef>
              <a:spcAft>
                <a:spcPts val="0"/>
              </a:spcAft>
              <a:buClrTx/>
              <a:buSzTx/>
              <a:tabLst/>
              <a:defRPr/>
            </a:pPr>
            <a:r>
              <a:rPr lang="en-US" sz="4000" dirty="0">
                <a:solidFill>
                  <a:prstClr val="black"/>
                </a:solidFill>
                <a:latin typeface="Cambria" panose="02040503050406030204" pitchFamily="18" charset="0"/>
                <a:ea typeface="Cambria" panose="02040503050406030204" pitchFamily="18" charset="0"/>
              </a:rPr>
              <a:t> </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571500" marR="0" lvl="0"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Weakness</a:t>
            </a:r>
          </a:p>
          <a:p>
            <a:pPr marR="0" lvl="0" algn="l" defTabSz="914400" rtl="0" eaLnBrk="1" fontAlgn="auto" latinLnBrk="0" hangingPunct="1">
              <a:lnSpc>
                <a:spcPct val="100000"/>
              </a:lnSpc>
              <a:spcBef>
                <a:spcPts val="1200"/>
              </a:spcBef>
              <a:spcAft>
                <a:spcPts val="0"/>
              </a:spcAft>
              <a:buClrTx/>
              <a:buSzTx/>
              <a:tabLst/>
              <a:defRPr/>
            </a:pPr>
            <a:r>
              <a:rPr lang="en-US" sz="3600" dirty="0" err="1">
                <a:latin typeface="Cambria" panose="02040503050406030204" pitchFamily="18" charset="0"/>
                <a:ea typeface="Cambria" panose="02040503050406030204" pitchFamily="18" charset="0"/>
              </a:rPr>
              <a:t>Ezek</a:t>
            </a:r>
            <a:r>
              <a:rPr lang="en-US" sz="3600" dirty="0">
                <a:latin typeface="Cambria" panose="02040503050406030204" pitchFamily="18" charset="0"/>
                <a:ea typeface="Cambria" panose="02040503050406030204" pitchFamily="18" charset="0"/>
              </a:rPr>
              <a:t> 38-39 appear to be describing the same invasion and its aftermath not 2 distinct phases separated by several years. Neither the text nor the context of </a:t>
            </a:r>
            <a:r>
              <a:rPr lang="en-US" sz="3600" dirty="0" err="1">
                <a:latin typeface="Cambria" panose="02040503050406030204" pitchFamily="18" charset="0"/>
                <a:ea typeface="Cambria" panose="02040503050406030204" pitchFamily="18" charset="0"/>
              </a:rPr>
              <a:t>Ezek</a:t>
            </a:r>
            <a:r>
              <a:rPr lang="en-US" sz="3600" dirty="0">
                <a:latin typeface="Cambria" panose="02040503050406030204" pitchFamily="18" charset="0"/>
                <a:ea typeface="Cambria" panose="02040503050406030204" pitchFamily="18" charset="0"/>
              </a:rPr>
              <a:t> 38–39 provide any indication that it will be fulfilled on two occasions.</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a:p>
            <a:pPr marL="571500" marR="0" lvl="0"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503123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4613DE-0671-A6B1-B3E1-C6F16C9E4145}"/>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EE02CD51-CA28-52F1-8DA5-75175143223F}"/>
              </a:ext>
            </a:extLst>
          </p:cNvPr>
          <p:cNvPicPr>
            <a:picLocks noChangeAspect="1"/>
          </p:cNvPicPr>
          <p:nvPr/>
        </p:nvPicPr>
        <p:blipFill>
          <a:blip r:embed="rId2"/>
          <a:stretch>
            <a:fillRect/>
          </a:stretch>
        </p:blipFill>
        <p:spPr>
          <a:xfrm>
            <a:off x="0" y="1"/>
            <a:ext cx="12192000" cy="6950362"/>
          </a:xfrm>
          <a:prstGeom prst="rect">
            <a:avLst/>
          </a:prstGeom>
        </p:spPr>
      </p:pic>
      <p:sp>
        <p:nvSpPr>
          <p:cNvPr id="2" name="TextBox 1">
            <a:extLst>
              <a:ext uri="{FF2B5EF4-FFF2-40B4-BE49-F238E27FC236}">
                <a16:creationId xmlns:a16="http://schemas.microsoft.com/office/drawing/2014/main" id="{FAF20152-9EA4-5FDB-6BF0-8486A399737A}"/>
              </a:ext>
            </a:extLst>
          </p:cNvPr>
          <p:cNvSpPr txBox="1"/>
          <p:nvPr/>
        </p:nvSpPr>
        <p:spPr>
          <a:xfrm>
            <a:off x="831273" y="680551"/>
            <a:ext cx="10640291" cy="49859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lang="en-US" sz="4800" b="1" dirty="0">
                <a:solidFill>
                  <a:prstClr val="black"/>
                </a:solidFill>
                <a:latin typeface="Cambria" panose="02040503050406030204" pitchFamily="18" charset="0"/>
                <a:ea typeface="Cambria" panose="02040503050406030204" pitchFamily="18" charset="0"/>
              </a:rPr>
              <a:t>End of the Millennium</a:t>
            </a:r>
            <a:r>
              <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p>
          <a:p>
            <a:pPr marL="571500" marR="0" lvl="0" indent="-571500" algn="l" defTabSz="914400" rtl="0" eaLnBrk="1" fontAlgn="auto" latinLnBrk="0" hangingPunct="1">
              <a:lnSpc>
                <a:spcPct val="100000"/>
              </a:lnSpc>
              <a:spcBef>
                <a:spcPts val="1200"/>
              </a:spcBef>
              <a:spcAft>
                <a:spcPts val="0"/>
              </a:spcAft>
              <a:buClrTx/>
              <a:buSzTx/>
              <a:buFont typeface="Wingdings" panose="05000000000000000000" pitchFamily="2" charset="2"/>
              <a:buChar char="Ø"/>
              <a:tabLst/>
              <a:defRPr/>
            </a:pP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Strength</a:t>
            </a: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Gog and Magog is mentioned in both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Ezek</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38-39 and Rev 20:7-10.</a:t>
            </a: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p>
        </p:txBody>
      </p:sp>
    </p:spTree>
    <p:extLst>
      <p:ext uri="{BB962C8B-B14F-4D97-AF65-F5344CB8AC3E}">
        <p14:creationId xmlns:p14="http://schemas.microsoft.com/office/powerpoint/2010/main" val="2852578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Ezekiel: Gog &amp;amp; Magog Battle - Bishop Larry Booker — First Pentecostal Church">
            <a:extLst>
              <a:ext uri="{FF2B5EF4-FFF2-40B4-BE49-F238E27FC236}">
                <a16:creationId xmlns:a16="http://schemas.microsoft.com/office/drawing/2014/main" id="{EA134C39-CED9-4446-9339-51A5336ABC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0E77E9E-D0C7-53B7-3C4B-F22DB6333B4F}"/>
              </a:ext>
            </a:extLst>
          </p:cNvPr>
          <p:cNvSpPr txBox="1"/>
          <p:nvPr/>
        </p:nvSpPr>
        <p:spPr>
          <a:xfrm>
            <a:off x="2415309" y="4322940"/>
            <a:ext cx="7361381" cy="1015663"/>
          </a:xfrm>
          <a:prstGeom prst="rect">
            <a:avLst/>
          </a:prstGeom>
          <a:noFill/>
        </p:spPr>
        <p:txBody>
          <a:bodyPr wrap="square">
            <a:spAutoFit/>
          </a:bodyPr>
          <a:lstStyle/>
          <a:p>
            <a:r>
              <a:rPr kumimoji="0" lang="en-US" sz="6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Aptos" panose="020B0004020202020204" pitchFamily="34" charset="0"/>
              </a:rPr>
              <a:t>Current Stage-Setting </a:t>
            </a:r>
            <a:endParaRPr lang="en-US" dirty="0"/>
          </a:p>
        </p:txBody>
      </p:sp>
    </p:spTree>
    <p:extLst>
      <p:ext uri="{BB962C8B-B14F-4D97-AF65-F5344CB8AC3E}">
        <p14:creationId xmlns:p14="http://schemas.microsoft.com/office/powerpoint/2010/main" val="36127191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67B382-17AF-03EF-2A94-8909A3F089F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F698509-5B78-74FC-9B30-38B91E969035}"/>
              </a:ext>
            </a:extLst>
          </p:cNvPr>
          <p:cNvPicPr>
            <a:picLocks noChangeAspect="1"/>
          </p:cNvPicPr>
          <p:nvPr/>
        </p:nvPicPr>
        <p:blipFill>
          <a:blip r:embed="rId2"/>
          <a:stretch>
            <a:fillRect/>
          </a:stretch>
        </p:blipFill>
        <p:spPr>
          <a:xfrm>
            <a:off x="0" y="1"/>
            <a:ext cx="12192000" cy="6857999"/>
          </a:xfrm>
          <a:prstGeom prst="rect">
            <a:avLst/>
          </a:prstGeom>
        </p:spPr>
      </p:pic>
      <p:sp>
        <p:nvSpPr>
          <p:cNvPr id="3" name="TextBox 2">
            <a:extLst>
              <a:ext uri="{FF2B5EF4-FFF2-40B4-BE49-F238E27FC236}">
                <a16:creationId xmlns:a16="http://schemas.microsoft.com/office/drawing/2014/main" id="{C62A50E3-FF3F-E9B1-7DCB-59CD8AEC29FD}"/>
              </a:ext>
            </a:extLst>
          </p:cNvPr>
          <p:cNvSpPr txBox="1"/>
          <p:nvPr/>
        </p:nvSpPr>
        <p:spPr>
          <a:xfrm>
            <a:off x="715818" y="779460"/>
            <a:ext cx="6188364" cy="707886"/>
          </a:xfrm>
          <a:prstGeom prst="rect">
            <a:avLst/>
          </a:prstGeom>
          <a:noFill/>
        </p:spPr>
        <p:txBody>
          <a:bodyPr wrap="square">
            <a:spAutoFit/>
          </a:bodyPr>
          <a:lstStyle/>
          <a:p>
            <a:pPr marL="571500" marR="0" lvl="0"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Weaknesses</a:t>
            </a: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5" name="TextBox 4">
            <a:extLst>
              <a:ext uri="{FF2B5EF4-FFF2-40B4-BE49-F238E27FC236}">
                <a16:creationId xmlns:a16="http://schemas.microsoft.com/office/drawing/2014/main" id="{A4972B21-FC94-4081-8D23-934E30298F54}"/>
              </a:ext>
            </a:extLst>
          </p:cNvPr>
          <p:cNvSpPr txBox="1"/>
          <p:nvPr/>
        </p:nvSpPr>
        <p:spPr>
          <a:xfrm>
            <a:off x="715818" y="1606544"/>
            <a:ext cx="10718800" cy="5016758"/>
          </a:xfrm>
          <a:prstGeom prst="rect">
            <a:avLst/>
          </a:prstGeom>
          <a:noFill/>
        </p:spPr>
        <p:txBody>
          <a:bodyPr wrap="square">
            <a:spAutoFit/>
          </a:bodyPr>
          <a:lstStyle/>
          <a:p>
            <a:r>
              <a:rPr lang="en-US" sz="3600" dirty="0">
                <a:latin typeface="Cambria" panose="02040503050406030204" pitchFamily="18" charset="0"/>
                <a:ea typeface="Cambria" panose="02040503050406030204" pitchFamily="18" charset="0"/>
              </a:rPr>
              <a:t>1) Gog and Magog in </a:t>
            </a:r>
            <a:r>
              <a:rPr lang="en-US" sz="3600" dirty="0" err="1">
                <a:latin typeface="Cambria" panose="02040503050406030204" pitchFamily="18" charset="0"/>
                <a:ea typeface="Cambria" panose="02040503050406030204" pitchFamily="18" charset="0"/>
              </a:rPr>
              <a:t>Ezek</a:t>
            </a:r>
            <a:r>
              <a:rPr lang="en-US" sz="3600" dirty="0">
                <a:latin typeface="Cambria" panose="02040503050406030204" pitchFamily="18" charset="0"/>
                <a:ea typeface="Cambria" panose="02040503050406030204" pitchFamily="18" charset="0"/>
              </a:rPr>
              <a:t> 38–39 is before the millennium (</a:t>
            </a:r>
            <a:r>
              <a:rPr lang="en-US" sz="3600" dirty="0" err="1">
                <a:latin typeface="Cambria" panose="02040503050406030204" pitchFamily="18" charset="0"/>
                <a:ea typeface="Cambria" panose="02040503050406030204" pitchFamily="18" charset="0"/>
              </a:rPr>
              <a:t>Ezek</a:t>
            </a:r>
            <a:r>
              <a:rPr lang="en-US" sz="3600" dirty="0">
                <a:latin typeface="Cambria" panose="02040503050406030204" pitchFamily="18" charset="0"/>
                <a:ea typeface="Cambria" panose="02040503050406030204" pitchFamily="18" charset="0"/>
              </a:rPr>
              <a:t> 40–48); whereas, in Rev 20:7-10 the battle of Gog and Magog is after the millennium described in Rev 20:1-6.</a:t>
            </a:r>
          </a:p>
          <a:p>
            <a:endParaRPr lang="en-US" sz="3600" dirty="0">
              <a:latin typeface="Cambria" panose="02040503050406030204" pitchFamily="18" charset="0"/>
              <a:ea typeface="Cambria" panose="02040503050406030204" pitchFamily="18" charset="0"/>
            </a:endParaRPr>
          </a:p>
          <a:p>
            <a:r>
              <a:rPr lang="en-US" sz="3600" dirty="0">
                <a:latin typeface="Cambria" panose="02040503050406030204" pitchFamily="18" charset="0"/>
                <a:ea typeface="Cambria" panose="02040503050406030204" pitchFamily="18" charset="0"/>
              </a:rPr>
              <a:t>2) In </a:t>
            </a:r>
            <a:r>
              <a:rPr lang="en-US" sz="3600" dirty="0" err="1">
                <a:latin typeface="Cambria" panose="02040503050406030204" pitchFamily="18" charset="0"/>
                <a:ea typeface="Cambria" panose="02040503050406030204" pitchFamily="18" charset="0"/>
              </a:rPr>
              <a:t>Ezek</a:t>
            </a:r>
            <a:r>
              <a:rPr lang="en-US" sz="3600" dirty="0">
                <a:latin typeface="Cambria" panose="02040503050406030204" pitchFamily="18" charset="0"/>
                <a:ea typeface="Cambria" panose="02040503050406030204" pitchFamily="18" charset="0"/>
              </a:rPr>
              <a:t> 38 specific nations are mentioned. In Rev 20 the coalition is “the nations which are in the four corners of the earth.” </a:t>
            </a:r>
          </a:p>
          <a:p>
            <a:endParaRPr lang="en-US" sz="3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734901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C85788-A063-C6E3-5E3D-E07CAE095C58}"/>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D96F3EFC-B189-56CD-E545-6375F625E8FE}"/>
              </a:ext>
            </a:extLst>
          </p:cNvPr>
          <p:cNvPicPr>
            <a:picLocks noChangeAspect="1"/>
          </p:cNvPicPr>
          <p:nvPr/>
        </p:nvPicPr>
        <p:blipFill>
          <a:blip r:embed="rId2"/>
          <a:stretch>
            <a:fillRect/>
          </a:stretch>
        </p:blipFill>
        <p:spPr>
          <a:xfrm>
            <a:off x="0" y="1"/>
            <a:ext cx="12192000" cy="6857999"/>
          </a:xfrm>
          <a:prstGeom prst="rect">
            <a:avLst/>
          </a:prstGeom>
        </p:spPr>
      </p:pic>
      <p:sp>
        <p:nvSpPr>
          <p:cNvPr id="5" name="TextBox 4">
            <a:extLst>
              <a:ext uri="{FF2B5EF4-FFF2-40B4-BE49-F238E27FC236}">
                <a16:creationId xmlns:a16="http://schemas.microsoft.com/office/drawing/2014/main" id="{FA18A095-ACD9-6B70-C9DF-32852E9AB449}"/>
              </a:ext>
            </a:extLst>
          </p:cNvPr>
          <p:cNvSpPr txBox="1"/>
          <p:nvPr/>
        </p:nvSpPr>
        <p:spPr>
          <a:xfrm>
            <a:off x="711200" y="729962"/>
            <a:ext cx="10446327" cy="563231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2) In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Ezek</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39 the bodies of Gog and his troops are buried for 7 months, and the weapons are burned for 7 years after the battle, yet in Rev 20–21 the Great White Throne, new heaven and new earth, and eternal state immediately follow the final battle of Gog and Magog.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The post-millennial view would require the burying and burning to continue into the eternal state.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565495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C96A80-365B-EF8B-BE4C-C698ABC7BD4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098337BE-BE7A-C59B-B3EB-5F58DF479EA6}"/>
              </a:ext>
            </a:extLst>
          </p:cNvPr>
          <p:cNvPicPr>
            <a:picLocks noChangeAspect="1"/>
          </p:cNvPicPr>
          <p:nvPr/>
        </p:nvPicPr>
        <p:blipFill>
          <a:blip r:embed="rId2"/>
          <a:stretch>
            <a:fillRect/>
          </a:stretch>
        </p:blipFill>
        <p:spPr>
          <a:xfrm>
            <a:off x="0" y="1"/>
            <a:ext cx="12192000" cy="6857999"/>
          </a:xfrm>
          <a:prstGeom prst="rect">
            <a:avLst/>
          </a:prstGeom>
        </p:spPr>
      </p:pic>
      <p:sp>
        <p:nvSpPr>
          <p:cNvPr id="3" name="TextBox 2">
            <a:extLst>
              <a:ext uri="{FF2B5EF4-FFF2-40B4-BE49-F238E27FC236}">
                <a16:creationId xmlns:a16="http://schemas.microsoft.com/office/drawing/2014/main" id="{506F507D-DB1A-ED1B-C1CE-096F22200973}"/>
              </a:ext>
            </a:extLst>
          </p:cNvPr>
          <p:cNvSpPr txBox="1"/>
          <p:nvPr/>
        </p:nvSpPr>
        <p:spPr>
          <a:xfrm>
            <a:off x="646544" y="689766"/>
            <a:ext cx="10677237" cy="5416868"/>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n-US" sz="4000" b="1" dirty="0">
                <a:solidFill>
                  <a:prstClr val="black"/>
                </a:solidFill>
                <a:latin typeface="Cambria" panose="02040503050406030204" pitchFamily="18" charset="0"/>
                <a:ea typeface="Cambria" panose="02040503050406030204" pitchFamily="18" charset="0"/>
              </a:rPr>
              <a:t>Explanations of the timing of Israel being </a:t>
            </a:r>
            <a:r>
              <a:rPr lang="en-US" sz="4000" b="1" i="1" dirty="0">
                <a:solidFill>
                  <a:prstClr val="black"/>
                </a:solidFill>
                <a:latin typeface="Cambria" panose="02040503050406030204" pitchFamily="18" charset="0"/>
                <a:ea typeface="Cambria" panose="02040503050406030204" pitchFamily="18" charset="0"/>
              </a:rPr>
              <a:t>“at rest / living securely”</a:t>
            </a:r>
            <a:endParaRPr kumimoji="0" lang="en-US" sz="40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R="0" lvl="0" algn="l" defTabSz="914400" rtl="0" eaLnBrk="1" fontAlgn="auto" latinLnBrk="0" hangingPunct="1">
              <a:lnSpc>
                <a:spcPct val="100000"/>
              </a:lnSpc>
              <a:spcBef>
                <a:spcPts val="1200"/>
              </a:spcBef>
              <a:spcAft>
                <a:spcPts val="0"/>
              </a:spcAft>
              <a:buClrTx/>
              <a:buSzTx/>
              <a:tabLst/>
              <a:defRPr/>
            </a:pPr>
            <a:r>
              <a:rPr lang="en-US" sz="4000" dirty="0">
                <a:solidFill>
                  <a:prstClr val="black"/>
                </a:solidFill>
                <a:latin typeface="Cambria" panose="02040503050406030204" pitchFamily="18" charset="0"/>
                <a:ea typeface="Cambria" panose="02040503050406030204" pitchFamily="18" charset="0"/>
              </a:rPr>
              <a:t>1) </a:t>
            </a:r>
            <a:r>
              <a:rPr lang="en-US" sz="3600" dirty="0">
                <a:solidFill>
                  <a:prstClr val="black"/>
                </a:solidFill>
                <a:latin typeface="Cambria" panose="02040503050406030204" pitchFamily="18" charset="0"/>
                <a:ea typeface="Cambria" panose="02040503050406030204" pitchFamily="18" charset="0"/>
              </a:rPr>
              <a:t>Israel’s current condition fulfills this requirement</a:t>
            </a:r>
          </a:p>
          <a:p>
            <a:pPr marR="0" lvl="0" algn="l" defTabSz="914400" rtl="0" eaLnBrk="1" fontAlgn="auto" latinLnBrk="0" hangingPunct="1">
              <a:lnSpc>
                <a:spcPct val="100000"/>
              </a:lnSpc>
              <a:spcBef>
                <a:spcPts val="0"/>
              </a:spcBef>
              <a:spcAft>
                <a:spcPts val="0"/>
              </a:spcAft>
              <a:buClrTx/>
              <a:buSzTx/>
              <a:tabLst/>
              <a:defRPr/>
            </a:pP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R="0" lvl="0" algn="l" defTabSz="914400" rtl="0" eaLnBrk="1" fontAlgn="auto" latinLnBrk="0" hangingPunct="1">
              <a:lnSpc>
                <a:spcPct val="100000"/>
              </a:lnSpc>
              <a:spcBef>
                <a:spcPts val="0"/>
              </a:spcBef>
              <a:spcAft>
                <a:spcPts val="0"/>
              </a:spcAft>
              <a:buClrTx/>
              <a:buSzTx/>
              <a:tabLst/>
              <a:defRPr/>
            </a:pPr>
            <a:r>
              <a:rPr lang="en-US" sz="3600" dirty="0">
                <a:solidFill>
                  <a:prstClr val="black"/>
                </a:solidFill>
                <a:latin typeface="Cambria" panose="02040503050406030204" pitchFamily="18" charset="0"/>
                <a:ea typeface="Cambria" panose="02040503050406030204" pitchFamily="18" charset="0"/>
              </a:rPr>
              <a:t>2) Psalm 83 War</a:t>
            </a:r>
          </a:p>
          <a:p>
            <a:pPr marR="0" lvl="0" algn="l" defTabSz="914400" rtl="0" eaLnBrk="1" fontAlgn="auto" latinLnBrk="0" hangingPunct="1">
              <a:lnSpc>
                <a:spcPct val="100000"/>
              </a:lnSpc>
              <a:spcBef>
                <a:spcPts val="0"/>
              </a:spcBef>
              <a:spcAft>
                <a:spcPts val="0"/>
              </a:spcAft>
              <a:buClrTx/>
              <a:buSzTx/>
              <a:tabLst/>
              <a:defRPr/>
            </a:pP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R="0" lvl="0" algn="l" defTabSz="914400" rtl="0" eaLnBrk="1" fontAlgn="auto" latinLnBrk="0" hangingPunct="1">
              <a:lnSpc>
                <a:spcPct val="100000"/>
              </a:lnSpc>
              <a:spcBef>
                <a:spcPts val="0"/>
              </a:spcBef>
              <a:spcAft>
                <a:spcPts val="0"/>
              </a:spcAft>
              <a:buClrTx/>
              <a:buSzTx/>
              <a:tabLst/>
              <a:defRPr/>
            </a:pP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3) Antichrist Treaty in Dan 9:27</a:t>
            </a:r>
          </a:p>
          <a:p>
            <a:pPr marR="0" lvl="0" algn="l" defTabSz="914400" rtl="0" eaLnBrk="1" fontAlgn="auto" latinLnBrk="0" hangingPunct="1">
              <a:lnSpc>
                <a:spcPct val="100000"/>
              </a:lnSpc>
              <a:spcBef>
                <a:spcPts val="0"/>
              </a:spcBef>
              <a:spcAft>
                <a:spcPts val="0"/>
              </a:spcAft>
              <a:buClrTx/>
              <a:buSzTx/>
              <a:tabLst/>
              <a:defRPr/>
            </a:pPr>
            <a:endParaRPr lang="en-US" sz="3600" dirty="0">
              <a:solidFill>
                <a:prstClr val="black"/>
              </a:solidFill>
              <a:latin typeface="Cambria" panose="02040503050406030204" pitchFamily="18" charset="0"/>
              <a:ea typeface="Cambria" panose="020405030504060302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4) The Trump peace plan</a:t>
            </a:r>
            <a:endParaRPr kumimoji="0" lang="en-US" sz="36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750551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A90FC47-1B59-DD82-7839-3F390169C036}"/>
              </a:ext>
            </a:extLst>
          </p:cNvPr>
          <p:cNvPicPr>
            <a:picLocks noChangeAspect="1"/>
          </p:cNvPicPr>
          <p:nvPr/>
        </p:nvPicPr>
        <p:blipFill>
          <a:blip r:embed="rId2"/>
          <a:stretch>
            <a:fillRect/>
          </a:stretch>
        </p:blipFill>
        <p:spPr>
          <a:xfrm>
            <a:off x="0" y="1"/>
            <a:ext cx="12192000" cy="6857999"/>
          </a:xfrm>
          <a:prstGeom prst="rect">
            <a:avLst/>
          </a:prstGeom>
        </p:spPr>
      </p:pic>
      <p:sp>
        <p:nvSpPr>
          <p:cNvPr id="3" name="TextBox 2">
            <a:extLst>
              <a:ext uri="{FF2B5EF4-FFF2-40B4-BE49-F238E27FC236}">
                <a16:creationId xmlns:a16="http://schemas.microsoft.com/office/drawing/2014/main" id="{2B4D036B-DBA1-E0DE-B305-581B5CA2DDD3}"/>
              </a:ext>
            </a:extLst>
          </p:cNvPr>
          <p:cNvSpPr txBox="1"/>
          <p:nvPr/>
        </p:nvSpPr>
        <p:spPr>
          <a:xfrm>
            <a:off x="775854" y="655933"/>
            <a:ext cx="10510982" cy="5632311"/>
          </a:xfrm>
          <a:prstGeom prst="rect">
            <a:avLst/>
          </a:prstGeom>
          <a:noFill/>
        </p:spPr>
        <p:txBody>
          <a:bodyPr wrap="square">
            <a:spAutoFit/>
          </a:bodyPr>
          <a:lstStyle/>
          <a:p>
            <a:r>
              <a:rPr lang="en-US" sz="3600" b="1" dirty="0">
                <a:effectLst/>
                <a:latin typeface="Cambria" panose="02040503050406030204" pitchFamily="18" charset="0"/>
                <a:ea typeface="Cambria" panose="02040503050406030204" pitchFamily="18" charset="0"/>
              </a:rPr>
              <a:t>“Donald Trump’s Return Could Bring a More Peaceful Middle East”   </a:t>
            </a:r>
            <a:r>
              <a:rPr lang="en-US" sz="3600" i="1" dirty="0">
                <a:effectLst/>
                <a:latin typeface="Cambria" panose="02040503050406030204" pitchFamily="18" charset="0"/>
                <a:ea typeface="Cambria" panose="02040503050406030204" pitchFamily="18" charset="0"/>
              </a:rPr>
              <a:t>Time</a:t>
            </a:r>
            <a:r>
              <a:rPr lang="en-US" sz="3600" i="0" dirty="0">
                <a:effectLst/>
                <a:latin typeface="Cambria" panose="02040503050406030204" pitchFamily="18" charset="0"/>
                <a:ea typeface="Cambria" panose="02040503050406030204" pitchFamily="18" charset="0"/>
              </a:rPr>
              <a:t> 11/9/24  </a:t>
            </a:r>
          </a:p>
          <a:p>
            <a:pPr marL="457200" indent="-457200">
              <a:buFont typeface="Wingdings" panose="05000000000000000000" pitchFamily="2" charset="2"/>
              <a:buChar char="Ø"/>
            </a:pPr>
            <a:r>
              <a:rPr lang="en-US" sz="3200" i="0" dirty="0">
                <a:effectLst/>
                <a:latin typeface="Cambria" panose="02040503050406030204" pitchFamily="18" charset="0"/>
                <a:ea typeface="Cambria" panose="02040503050406030204" pitchFamily="18" charset="0"/>
              </a:rPr>
              <a:t>Choke Iranian revenues and funding of regional terrorist groups through the long overdue re-enforcement of oil sanctions.</a:t>
            </a:r>
          </a:p>
          <a:p>
            <a:pPr marL="457200" indent="-457200">
              <a:buFont typeface="Wingdings" panose="05000000000000000000" pitchFamily="2" charset="2"/>
              <a:buChar char="Ø"/>
            </a:pPr>
            <a:r>
              <a:rPr lang="en-US" sz="3200" i="0" dirty="0">
                <a:effectLst/>
                <a:latin typeface="Cambria" panose="02040503050406030204" pitchFamily="18" charset="0"/>
                <a:ea typeface="Cambria" panose="02040503050406030204" pitchFamily="18" charset="0"/>
              </a:rPr>
              <a:t>Stop Iran’s pursuit of a nuclear weapon, which is the gravest long-term regional security threat facing the Mideast.</a:t>
            </a:r>
          </a:p>
          <a:p>
            <a:pPr marL="457200" indent="-457200">
              <a:buFont typeface="Wingdings" panose="05000000000000000000" pitchFamily="2" charset="2"/>
              <a:buChar char="Ø"/>
            </a:pPr>
            <a:r>
              <a:rPr lang="en-US" sz="3200" i="0" dirty="0">
                <a:effectLst/>
                <a:latin typeface="Cambria" panose="02040503050406030204" pitchFamily="18" charset="0"/>
                <a:ea typeface="Cambria" panose="02040503050406030204" pitchFamily="18" charset="0"/>
              </a:rPr>
              <a:t>Extend the Abraham Accords to build a strong coalition of allies to counter the Axis of Evil and facilitate a better life for the Palestinian people.</a:t>
            </a:r>
          </a:p>
        </p:txBody>
      </p:sp>
    </p:spTree>
    <p:extLst>
      <p:ext uri="{BB962C8B-B14F-4D97-AF65-F5344CB8AC3E}">
        <p14:creationId xmlns:p14="http://schemas.microsoft.com/office/powerpoint/2010/main" val="32935472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F3516E-489D-EC99-B32A-23B5F8E55CE5}"/>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6AA4555-DE6D-B286-639B-B7CDF469658B}"/>
              </a:ext>
            </a:extLst>
          </p:cNvPr>
          <p:cNvPicPr>
            <a:picLocks noChangeAspect="1"/>
          </p:cNvPicPr>
          <p:nvPr/>
        </p:nvPicPr>
        <p:blipFill>
          <a:blip r:embed="rId2"/>
          <a:stretch>
            <a:fillRect/>
          </a:stretch>
        </p:blipFill>
        <p:spPr>
          <a:xfrm>
            <a:off x="0" y="1"/>
            <a:ext cx="12192000" cy="6857999"/>
          </a:xfrm>
          <a:prstGeom prst="rect">
            <a:avLst/>
          </a:prstGeom>
        </p:spPr>
      </p:pic>
      <p:sp>
        <p:nvSpPr>
          <p:cNvPr id="3" name="TextBox 2">
            <a:extLst>
              <a:ext uri="{FF2B5EF4-FFF2-40B4-BE49-F238E27FC236}">
                <a16:creationId xmlns:a16="http://schemas.microsoft.com/office/drawing/2014/main" id="{C40F853E-A4C7-E47B-4135-8B581126D02B}"/>
              </a:ext>
            </a:extLst>
          </p:cNvPr>
          <p:cNvSpPr txBox="1"/>
          <p:nvPr/>
        </p:nvSpPr>
        <p:spPr>
          <a:xfrm>
            <a:off x="628073" y="558232"/>
            <a:ext cx="10954327" cy="4355038"/>
          </a:xfrm>
          <a:prstGeom prst="rect">
            <a:avLst/>
          </a:prstGeom>
          <a:noFill/>
        </p:spPr>
        <p:txBody>
          <a:bodyPr wrap="square">
            <a:spAutoFit/>
          </a:bodyPr>
          <a:lstStyle/>
          <a:p>
            <a:pPr>
              <a:spcBef>
                <a:spcPts val="1500"/>
              </a:spcBef>
              <a:spcAft>
                <a:spcPts val="1500"/>
              </a:spcAft>
            </a:pPr>
            <a:r>
              <a:rPr lang="en-US" sz="3600" b="1" i="0" dirty="0">
                <a:solidFill>
                  <a:srgbClr val="000000"/>
                </a:solidFill>
                <a:effectLst/>
                <a:latin typeface="Cambria" panose="02040503050406030204" pitchFamily="18" charset="0"/>
                <a:ea typeface="Cambria" panose="02040503050406030204" pitchFamily="18" charset="0"/>
              </a:rPr>
              <a:t>“Donald Trump Warns of 'Hell to Pay' Amid Middle East Hostage Crisis” </a:t>
            </a:r>
            <a:r>
              <a:rPr lang="en-US" sz="3600" b="0" i="1" dirty="0">
                <a:solidFill>
                  <a:srgbClr val="000000"/>
                </a:solidFill>
                <a:effectLst/>
                <a:latin typeface="Cambria" panose="02040503050406030204" pitchFamily="18" charset="0"/>
                <a:ea typeface="Cambria" panose="02040503050406030204" pitchFamily="18" charset="0"/>
              </a:rPr>
              <a:t>Newsweek</a:t>
            </a:r>
            <a:r>
              <a:rPr lang="en-US" sz="3600" b="0" i="0" dirty="0">
                <a:solidFill>
                  <a:srgbClr val="000000"/>
                </a:solidFill>
                <a:effectLst/>
                <a:latin typeface="Cambria" panose="02040503050406030204" pitchFamily="18" charset="0"/>
                <a:ea typeface="Cambria" panose="02040503050406030204" pitchFamily="18" charset="0"/>
              </a:rPr>
              <a:t> (12/2/24) </a:t>
            </a:r>
          </a:p>
          <a:p>
            <a:pPr>
              <a:spcBef>
                <a:spcPts val="1500"/>
              </a:spcBef>
              <a:spcAft>
                <a:spcPts val="1500"/>
              </a:spcAft>
            </a:pPr>
            <a:r>
              <a:rPr lang="en-US" sz="3600" b="0" i="0" dirty="0">
                <a:effectLst/>
                <a:latin typeface="Cambria" panose="02040503050406030204" pitchFamily="18" charset="0"/>
                <a:ea typeface="Cambria" panose="02040503050406030204" pitchFamily="18" charset="0"/>
              </a:rPr>
              <a:t>President-elect </a:t>
            </a:r>
            <a:r>
              <a:rPr lang="en-US" sz="3600" b="0" i="0" dirty="0">
                <a:effectLst/>
                <a:latin typeface="Cambria" panose="02040503050406030204" pitchFamily="18" charset="0"/>
                <a:ea typeface="Cambria" panose="02040503050406030204" pitchFamily="18" charset="0"/>
                <a:hlinkClick r:id="rId3">
                  <a:extLst>
                    <a:ext uri="{A12FA001-AC4F-418D-AE19-62706E023703}">
                      <ahyp:hlinkClr xmlns:ahyp="http://schemas.microsoft.com/office/drawing/2018/hyperlinkcolor" val="tx"/>
                    </a:ext>
                  </a:extLst>
                </a:hlinkClick>
              </a:rPr>
              <a:t>Donald Trump</a:t>
            </a:r>
            <a:r>
              <a:rPr lang="en-US" sz="3600" b="0" i="0" dirty="0">
                <a:effectLst/>
                <a:latin typeface="Cambria" panose="02040503050406030204" pitchFamily="18" charset="0"/>
                <a:ea typeface="Cambria" panose="02040503050406030204" pitchFamily="18" charset="0"/>
              </a:rPr>
              <a:t> issued a stark warning Monday over the ongoing hostage crisis in </a:t>
            </a:r>
            <a:r>
              <a:rPr lang="en-US" sz="3600" b="0" i="0" dirty="0">
                <a:effectLst/>
                <a:latin typeface="Cambria" panose="02040503050406030204" pitchFamily="18" charset="0"/>
                <a:ea typeface="Cambria" panose="02040503050406030204" pitchFamily="18" charset="0"/>
                <a:hlinkClick r:id="rId4">
                  <a:extLst>
                    <a:ext uri="{A12FA001-AC4F-418D-AE19-62706E023703}">
                      <ahyp:hlinkClr xmlns:ahyp="http://schemas.microsoft.com/office/drawing/2018/hyperlinkcolor" val="tx"/>
                    </a:ext>
                  </a:extLst>
                </a:hlinkClick>
              </a:rPr>
              <a:t>Gaza</a:t>
            </a:r>
            <a:r>
              <a:rPr lang="en-US" sz="3600" b="0" i="0" dirty="0">
                <a:effectLst/>
                <a:latin typeface="Cambria" panose="02040503050406030204" pitchFamily="18" charset="0"/>
                <a:ea typeface="Cambria" panose="02040503050406030204" pitchFamily="18" charset="0"/>
              </a:rPr>
              <a:t>, as regional tensions escalated with the first reported </a:t>
            </a:r>
            <a:r>
              <a:rPr lang="en-US" sz="3600" b="0" i="0" dirty="0">
                <a:effectLst/>
                <a:latin typeface="Cambria" panose="02040503050406030204" pitchFamily="18" charset="0"/>
                <a:ea typeface="Cambria" panose="02040503050406030204" pitchFamily="18" charset="0"/>
                <a:hlinkClick r:id="rId5">
                  <a:extLst>
                    <a:ext uri="{A12FA001-AC4F-418D-AE19-62706E023703}">
                      <ahyp:hlinkClr xmlns:ahyp="http://schemas.microsoft.com/office/drawing/2018/hyperlinkcolor" val="tx"/>
                    </a:ext>
                  </a:extLst>
                </a:hlinkClick>
              </a:rPr>
              <a:t>Hezbollah</a:t>
            </a:r>
            <a:r>
              <a:rPr lang="en-US" sz="3600" b="0" i="0" dirty="0">
                <a:effectLst/>
                <a:latin typeface="Cambria" panose="02040503050406030204" pitchFamily="18" charset="0"/>
                <a:ea typeface="Cambria" panose="02040503050406030204" pitchFamily="18" charset="0"/>
              </a:rPr>
              <a:t> attack since implementation of a ceasefire along Israel's northern border.</a:t>
            </a:r>
          </a:p>
        </p:txBody>
      </p:sp>
    </p:spTree>
    <p:extLst>
      <p:ext uri="{BB962C8B-B14F-4D97-AF65-F5344CB8AC3E}">
        <p14:creationId xmlns:p14="http://schemas.microsoft.com/office/powerpoint/2010/main" val="22853788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0F4561-C775-2E57-11FD-E97258C1223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522ED22-D652-28AF-0012-2D91B19097C4}"/>
              </a:ext>
            </a:extLst>
          </p:cNvPr>
          <p:cNvPicPr>
            <a:picLocks noChangeAspect="1"/>
          </p:cNvPicPr>
          <p:nvPr/>
        </p:nvPicPr>
        <p:blipFill>
          <a:blip r:embed="rId2"/>
          <a:stretch>
            <a:fillRect/>
          </a:stretch>
        </p:blipFill>
        <p:spPr>
          <a:xfrm>
            <a:off x="0" y="1"/>
            <a:ext cx="12192000" cy="6857999"/>
          </a:xfrm>
          <a:prstGeom prst="rect">
            <a:avLst/>
          </a:prstGeom>
        </p:spPr>
      </p:pic>
      <p:sp>
        <p:nvSpPr>
          <p:cNvPr id="6" name="TextBox 5">
            <a:extLst>
              <a:ext uri="{FF2B5EF4-FFF2-40B4-BE49-F238E27FC236}">
                <a16:creationId xmlns:a16="http://schemas.microsoft.com/office/drawing/2014/main" id="{5C1245B6-4103-17B6-8F2C-FD0D689EBAFF}"/>
              </a:ext>
            </a:extLst>
          </p:cNvPr>
          <p:cNvSpPr txBox="1"/>
          <p:nvPr/>
        </p:nvSpPr>
        <p:spPr>
          <a:xfrm>
            <a:off x="822037" y="915244"/>
            <a:ext cx="10409382" cy="2862322"/>
          </a:xfrm>
          <a:prstGeom prst="rect">
            <a:avLst/>
          </a:prstGeom>
          <a:noFill/>
        </p:spPr>
        <p:txBody>
          <a:bodyPr wrap="square">
            <a:spAutoFit/>
          </a:bodyPr>
          <a:lstStyle/>
          <a:p>
            <a:r>
              <a:rPr kumimoji="0" lang="en-US" sz="36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In a message posted to his </a:t>
            </a:r>
            <a:r>
              <a:rPr kumimoji="0" lang="en-US" sz="3600" b="0" i="0" u="sng"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hlinkClick r:id="rId3">
                  <a:extLst>
                    <a:ext uri="{A12FA001-AC4F-418D-AE19-62706E023703}">
                      <ahyp:hlinkClr xmlns:ahyp="http://schemas.microsoft.com/office/drawing/2018/hyperlinkcolor" val="tx"/>
                    </a:ext>
                  </a:extLst>
                </a:hlinkClick>
              </a:rPr>
              <a:t>Truth Social</a:t>
            </a:r>
            <a:r>
              <a:rPr kumimoji="0" lang="en-US" sz="36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platform, Trump demanded immediate release of all hostages held by </a:t>
            </a:r>
            <a:r>
              <a:rPr kumimoji="0" lang="en-US" sz="3600" b="0" i="0" u="sng"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hlinkClick r:id="rId4">
                  <a:extLst>
                    <a:ext uri="{A12FA001-AC4F-418D-AE19-62706E023703}">
                      <ahyp:hlinkClr xmlns:ahyp="http://schemas.microsoft.com/office/drawing/2018/hyperlinkcolor" val="tx"/>
                    </a:ext>
                  </a:extLst>
                </a:hlinkClick>
              </a:rPr>
              <a:t>Hamas</a:t>
            </a:r>
            <a:r>
              <a:rPr kumimoji="0" lang="en-US" sz="36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warning of unprecedented retaliation if the order goes unheeded by his inauguration date of January 20</a:t>
            </a:r>
            <a:endParaRPr lang="en-US" dirty="0"/>
          </a:p>
        </p:txBody>
      </p:sp>
    </p:spTree>
    <p:extLst>
      <p:ext uri="{BB962C8B-B14F-4D97-AF65-F5344CB8AC3E}">
        <p14:creationId xmlns:p14="http://schemas.microsoft.com/office/powerpoint/2010/main" val="9056116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7557D2-6670-170B-79D9-A0809E94EABF}"/>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E267B92E-1705-4D9A-6896-CED0406A8345}"/>
              </a:ext>
            </a:extLst>
          </p:cNvPr>
          <p:cNvPicPr>
            <a:picLocks noChangeAspect="1"/>
          </p:cNvPicPr>
          <p:nvPr/>
        </p:nvPicPr>
        <p:blipFill>
          <a:blip r:embed="rId2"/>
          <a:stretch>
            <a:fillRect/>
          </a:stretch>
        </p:blipFill>
        <p:spPr>
          <a:xfrm>
            <a:off x="0" y="1"/>
            <a:ext cx="12192000" cy="6857999"/>
          </a:xfrm>
          <a:prstGeom prst="rect">
            <a:avLst/>
          </a:prstGeom>
        </p:spPr>
      </p:pic>
      <p:sp>
        <p:nvSpPr>
          <p:cNvPr id="3" name="TextBox 2">
            <a:extLst>
              <a:ext uri="{FF2B5EF4-FFF2-40B4-BE49-F238E27FC236}">
                <a16:creationId xmlns:a16="http://schemas.microsoft.com/office/drawing/2014/main" id="{B131E10C-EA1C-156D-0228-959E7F99D124}"/>
              </a:ext>
            </a:extLst>
          </p:cNvPr>
          <p:cNvSpPr txBox="1"/>
          <p:nvPr/>
        </p:nvSpPr>
        <p:spPr>
          <a:xfrm>
            <a:off x="720436" y="872269"/>
            <a:ext cx="10954327" cy="4524315"/>
          </a:xfrm>
          <a:prstGeom prst="rect">
            <a:avLst/>
          </a:prstGeom>
          <a:noFill/>
        </p:spPr>
        <p:txBody>
          <a:bodyPr wrap="square">
            <a:spAutoFit/>
          </a:bodyPr>
          <a:lstStyle/>
          <a:p>
            <a:pPr marL="0" marR="0" lvl="0" indent="0" algn="l" defTabSz="914400" rtl="0" eaLnBrk="1" fontAlgn="auto" latinLnBrk="0" hangingPunct="1">
              <a:lnSpc>
                <a:spcPct val="100000"/>
              </a:lnSpc>
              <a:spcBef>
                <a:spcPts val="1500"/>
              </a:spcBef>
              <a:spcAft>
                <a:spcPts val="150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"Please let this TRUTH serve to represent that if the hostages are not released prior to January 20, 2025, the date that I proudly assume Office as President of the United States, there will be ALL HELL TO PAY in the Middle East," Trump said, adding that "Those responsible will be hit harder than anybody has been hit in the long and storied History of the United States of America. RELEASE THE HOSTAGES NOW!"</a:t>
            </a:r>
          </a:p>
        </p:txBody>
      </p:sp>
    </p:spTree>
    <p:extLst>
      <p:ext uri="{BB962C8B-B14F-4D97-AF65-F5344CB8AC3E}">
        <p14:creationId xmlns:p14="http://schemas.microsoft.com/office/powerpoint/2010/main" val="14208673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3DA64E-5BCC-EF55-3190-609EBF66224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5D27A73-52FD-EEF5-C444-ACDAE440C343}"/>
              </a:ext>
            </a:extLst>
          </p:cNvPr>
          <p:cNvPicPr>
            <a:picLocks noChangeAspect="1"/>
          </p:cNvPicPr>
          <p:nvPr/>
        </p:nvPicPr>
        <p:blipFill>
          <a:blip r:embed="rId2"/>
          <a:stretch>
            <a:fillRect/>
          </a:stretch>
        </p:blipFill>
        <p:spPr>
          <a:xfrm>
            <a:off x="0" y="1"/>
            <a:ext cx="12192000" cy="6857999"/>
          </a:xfrm>
          <a:prstGeom prst="rect">
            <a:avLst/>
          </a:prstGeom>
        </p:spPr>
      </p:pic>
      <p:sp>
        <p:nvSpPr>
          <p:cNvPr id="3" name="TextBox 2">
            <a:extLst>
              <a:ext uri="{FF2B5EF4-FFF2-40B4-BE49-F238E27FC236}">
                <a16:creationId xmlns:a16="http://schemas.microsoft.com/office/drawing/2014/main" id="{5DA1D993-6AD2-192B-D081-08684C7A1145}"/>
              </a:ext>
            </a:extLst>
          </p:cNvPr>
          <p:cNvSpPr txBox="1"/>
          <p:nvPr/>
        </p:nvSpPr>
        <p:spPr>
          <a:xfrm>
            <a:off x="822037" y="1062289"/>
            <a:ext cx="10307782" cy="1754326"/>
          </a:xfrm>
          <a:prstGeom prst="rect">
            <a:avLst/>
          </a:prstGeom>
          <a:noFill/>
        </p:spPr>
        <p:txBody>
          <a:bodyPr wrap="square">
            <a:spAutoFit/>
          </a:bodyPr>
          <a:lstStyle/>
          <a:p>
            <a:r>
              <a:rPr lang="en-US" sz="3600" b="0" i="0" dirty="0">
                <a:effectLst/>
                <a:latin typeface="Cambria" panose="02040503050406030204" pitchFamily="18" charset="0"/>
                <a:ea typeface="Cambria" panose="02040503050406030204" pitchFamily="18" charset="0"/>
              </a:rPr>
              <a:t>“A new dawn and a new era of peace and prosperity could be on the horizon in the Middle East with Trump’s return.”</a:t>
            </a:r>
            <a:endParaRPr lang="en-US" sz="3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3292146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1DF9A-EF9B-F857-8DC2-A5748F77BB3F}"/>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023BAF69-95FA-4AE8-51CE-5C01FD0604D6}"/>
              </a:ext>
            </a:extLst>
          </p:cNvPr>
          <p:cNvPicPr>
            <a:picLocks noChangeAspect="1"/>
          </p:cNvPicPr>
          <p:nvPr/>
        </p:nvPicPr>
        <p:blipFill>
          <a:blip r:embed="rId3"/>
          <a:stretch>
            <a:fillRect/>
          </a:stretch>
        </p:blipFill>
        <p:spPr>
          <a:xfrm>
            <a:off x="0" y="1"/>
            <a:ext cx="12192000" cy="6857999"/>
          </a:xfrm>
          <a:prstGeom prst="rect">
            <a:avLst/>
          </a:prstGeom>
        </p:spPr>
      </p:pic>
      <p:sp>
        <p:nvSpPr>
          <p:cNvPr id="3" name="TextBox 2">
            <a:extLst>
              <a:ext uri="{FF2B5EF4-FFF2-40B4-BE49-F238E27FC236}">
                <a16:creationId xmlns:a16="http://schemas.microsoft.com/office/drawing/2014/main" id="{87D0A190-67EF-32E7-85DF-D18D0DF916DF}"/>
              </a:ext>
            </a:extLst>
          </p:cNvPr>
          <p:cNvSpPr txBox="1"/>
          <p:nvPr/>
        </p:nvSpPr>
        <p:spPr>
          <a:xfrm>
            <a:off x="489527" y="458807"/>
            <a:ext cx="10834254" cy="6124754"/>
          </a:xfrm>
          <a:prstGeom prst="rect">
            <a:avLst/>
          </a:prstGeom>
          <a:noFill/>
        </p:spPr>
        <p:txBody>
          <a:bodyPr wrap="square">
            <a:spAutoFit/>
          </a:bodyPr>
          <a:lstStyle/>
          <a:p>
            <a:pPr marL="0" marR="0"/>
            <a:r>
              <a:rPr lang="en-US" sz="4000" b="1" kern="1800" dirty="0">
                <a:solidFill>
                  <a:srgbClr val="0F0F0F"/>
                </a:solidFill>
                <a:effectLst/>
                <a:latin typeface="Cambria" panose="02040503050406030204" pitchFamily="18" charset="0"/>
                <a:ea typeface="Cambria" panose="02040503050406030204" pitchFamily="18" charset="0"/>
                <a:cs typeface="Times New Roman" panose="02020603050405020304" pitchFamily="18" charset="0"/>
              </a:rPr>
              <a:t>Daniel 9:27</a:t>
            </a:r>
            <a:r>
              <a:rPr lang="en-US" sz="4000" b="1" dirty="0">
                <a:latin typeface="Cambria" panose="02040503050406030204" pitchFamily="18" charset="0"/>
                <a:ea typeface="Cambria" panose="02040503050406030204" pitchFamily="18" charset="0"/>
                <a:cs typeface="Times New Roman" panose="02020603050405020304" pitchFamily="18" charset="0"/>
              </a:rPr>
              <a:t>      </a:t>
            </a:r>
          </a:p>
          <a:p>
            <a:pPr marL="0" marR="0"/>
            <a:r>
              <a:rPr lang="en-US" sz="3600" kern="1800" dirty="0">
                <a:solidFill>
                  <a:srgbClr val="0F0F0F"/>
                </a:solidFill>
                <a:effectLst/>
                <a:latin typeface="Cambria" panose="02040503050406030204" pitchFamily="18" charset="0"/>
                <a:ea typeface="Cambria" panose="02040503050406030204" pitchFamily="18" charset="0"/>
                <a:cs typeface="Times New Roman" panose="02020603050405020304" pitchFamily="18" charset="0"/>
              </a:rPr>
              <a:t> </a:t>
            </a:r>
            <a:endParaRPr lang="en-US" sz="3600" dirty="0">
              <a:effectLst/>
              <a:latin typeface="Cambria" panose="02040503050406030204" pitchFamily="18" charset="0"/>
              <a:ea typeface="Cambria" panose="02040503050406030204" pitchFamily="18" charset="0"/>
              <a:cs typeface="Times New Roman" panose="02020603050405020304" pitchFamily="18" charset="0"/>
            </a:endParaRPr>
          </a:p>
          <a:p>
            <a:pPr marL="0" marR="0"/>
            <a:r>
              <a:rPr lang="en-US" sz="3600" b="1" kern="1800" dirty="0">
                <a:solidFill>
                  <a:srgbClr val="0F0F0F"/>
                </a:solidFill>
                <a:effectLst/>
                <a:latin typeface="Cambria" panose="02040503050406030204" pitchFamily="18" charset="0"/>
                <a:ea typeface="Cambria" panose="02040503050406030204" pitchFamily="18" charset="0"/>
                <a:cs typeface="Times New Roman" panose="02020603050405020304" pitchFamily="18" charset="0"/>
              </a:rPr>
              <a:t>NIV</a:t>
            </a:r>
            <a:r>
              <a:rPr lang="en-US" sz="3600" kern="1800" dirty="0">
                <a:solidFill>
                  <a:srgbClr val="0F0F0F"/>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i="1" kern="1800" dirty="0">
                <a:solidFill>
                  <a:srgbClr val="0F0F0F"/>
                </a:solidFill>
                <a:effectLst/>
                <a:latin typeface="Cambria" panose="02040503050406030204" pitchFamily="18" charset="0"/>
                <a:ea typeface="Cambria" panose="02040503050406030204" pitchFamily="18" charset="0"/>
                <a:cs typeface="Times New Roman" panose="02020603050405020304" pitchFamily="18" charset="0"/>
              </a:rPr>
              <a:t>“He [the coming Antichrist] will confirm a covenant with many for one ‘seven.’”</a:t>
            </a:r>
            <a:endParaRPr lang="en-US" sz="3600" i="1" dirty="0">
              <a:effectLst/>
              <a:latin typeface="Cambria" panose="02040503050406030204" pitchFamily="18" charset="0"/>
              <a:ea typeface="Cambria" panose="02040503050406030204" pitchFamily="18" charset="0"/>
              <a:cs typeface="Times New Roman" panose="02020603050405020304" pitchFamily="18" charset="0"/>
            </a:endParaRPr>
          </a:p>
          <a:p>
            <a:pPr marL="0" marR="0"/>
            <a:endParaRPr lang="en-US" sz="3600" b="1" kern="1800" dirty="0">
              <a:solidFill>
                <a:srgbClr val="0F0F0F"/>
              </a:solidFill>
              <a:effectLst/>
              <a:latin typeface="Cambria" panose="02040503050406030204" pitchFamily="18" charset="0"/>
              <a:ea typeface="Cambria" panose="02040503050406030204" pitchFamily="18" charset="0"/>
              <a:cs typeface="Times New Roman" panose="02020603050405020304" pitchFamily="18" charset="0"/>
            </a:endParaRPr>
          </a:p>
          <a:p>
            <a:pPr marL="0" marR="0"/>
            <a:r>
              <a:rPr lang="en-US" sz="3600" b="1" kern="1800" dirty="0">
                <a:solidFill>
                  <a:srgbClr val="0F0F0F"/>
                </a:solidFill>
                <a:effectLst/>
                <a:latin typeface="Cambria" panose="02040503050406030204" pitchFamily="18" charset="0"/>
                <a:ea typeface="Cambria" panose="02040503050406030204" pitchFamily="18" charset="0"/>
                <a:cs typeface="Times New Roman" panose="02020603050405020304" pitchFamily="18" charset="0"/>
              </a:rPr>
              <a:t>ESV</a:t>
            </a:r>
            <a:r>
              <a:rPr lang="en-US" sz="3600" kern="1800" dirty="0">
                <a:solidFill>
                  <a:srgbClr val="0F0F0F"/>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i="1" kern="1800" dirty="0">
                <a:solidFill>
                  <a:srgbClr val="0F0F0F"/>
                </a:solidFill>
                <a:effectLst/>
                <a:latin typeface="Cambria" panose="02040503050406030204" pitchFamily="18" charset="0"/>
                <a:ea typeface="Cambria" panose="02040503050406030204" pitchFamily="18" charset="0"/>
                <a:cs typeface="Times New Roman" panose="02020603050405020304" pitchFamily="18" charset="0"/>
              </a:rPr>
              <a:t>“And he shall make a strong covenant with many for one week”</a:t>
            </a:r>
            <a:endParaRPr lang="en-US" sz="3600" i="1" dirty="0">
              <a:effectLst/>
              <a:latin typeface="Cambria" panose="02040503050406030204" pitchFamily="18" charset="0"/>
              <a:ea typeface="Cambria" panose="02040503050406030204" pitchFamily="18" charset="0"/>
              <a:cs typeface="Times New Roman" panose="02020603050405020304" pitchFamily="18" charset="0"/>
            </a:endParaRPr>
          </a:p>
          <a:p>
            <a:pPr marL="0" marR="0"/>
            <a:r>
              <a:rPr lang="en-US" sz="3600" kern="1800" dirty="0">
                <a:solidFill>
                  <a:srgbClr val="0F0F0F"/>
                </a:solidFill>
                <a:effectLst/>
                <a:latin typeface="Cambria" panose="02040503050406030204" pitchFamily="18" charset="0"/>
                <a:ea typeface="Cambria" panose="02040503050406030204" pitchFamily="18" charset="0"/>
                <a:cs typeface="Times New Roman" panose="02020603050405020304" pitchFamily="18" charset="0"/>
              </a:rPr>
              <a:t> </a:t>
            </a:r>
          </a:p>
          <a:p>
            <a:pPr marL="0" marR="0"/>
            <a:r>
              <a:rPr lang="en-US" sz="3600" kern="1800" dirty="0">
                <a:solidFill>
                  <a:srgbClr val="0F0F0F"/>
                </a:solidFill>
                <a:latin typeface="Cambria" panose="02040503050406030204" pitchFamily="18" charset="0"/>
                <a:ea typeface="Cambria" panose="02040503050406030204" pitchFamily="18" charset="0"/>
                <a:cs typeface="Times New Roman" panose="02020603050405020304" pitchFamily="18" charset="0"/>
              </a:rPr>
              <a:t>	</a:t>
            </a:r>
            <a:r>
              <a:rPr lang="en-US" sz="3600" kern="1800" dirty="0">
                <a:solidFill>
                  <a:srgbClr val="0F0F0F"/>
                </a:solidFill>
                <a:effectLst/>
                <a:latin typeface="Cambria" panose="02040503050406030204" pitchFamily="18" charset="0"/>
                <a:ea typeface="Cambria" panose="02040503050406030204" pitchFamily="18" charset="0"/>
                <a:cs typeface="Times New Roman" panose="02020603050405020304" pitchFamily="18" charset="0"/>
              </a:rPr>
              <a:t>“to be strong”   “to overpower”    “to exert oneself”</a:t>
            </a:r>
            <a:endParaRPr lang="en-US" sz="3600" dirty="0">
              <a:effectLst/>
              <a:latin typeface="Cambria" panose="02040503050406030204" pitchFamily="18" charset="0"/>
              <a:ea typeface="Cambria" panose="02040503050406030204" pitchFamily="18" charset="0"/>
              <a:cs typeface="Times New Roman" panose="02020603050405020304" pitchFamily="18" charset="0"/>
            </a:endParaRPr>
          </a:p>
          <a:p>
            <a:pPr marL="0" marR="0"/>
            <a:r>
              <a:rPr lang="en-US" sz="3200" kern="1800" dirty="0">
                <a:solidFill>
                  <a:srgbClr val="0F0F0F"/>
                </a:solidFill>
                <a:effectLst/>
                <a:latin typeface="Cambria" panose="02040503050406030204" pitchFamily="18" charset="0"/>
                <a:ea typeface="Cambria" panose="02040503050406030204" pitchFamily="18" charset="0"/>
                <a:cs typeface="Times New Roman" panose="02020603050405020304" pitchFamily="18" charset="0"/>
              </a:rPr>
              <a:t> </a:t>
            </a:r>
          </a:p>
          <a:p>
            <a:pPr marL="0" marR="0"/>
            <a:endParaRPr lang="en-US" sz="3200" kern="1800" dirty="0">
              <a:solidFill>
                <a:srgbClr val="0F0F0F"/>
              </a:solidFill>
              <a:latin typeface="Cambria" panose="020405030504060302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97104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270079-F488-3630-0805-7D93A62DCB2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2E910BD-BA57-784F-1EF3-575849B11D73}"/>
              </a:ext>
            </a:extLst>
          </p:cNvPr>
          <p:cNvPicPr>
            <a:picLocks noChangeAspect="1"/>
          </p:cNvPicPr>
          <p:nvPr/>
        </p:nvPicPr>
        <p:blipFill>
          <a:blip r:embed="rId2"/>
          <a:stretch>
            <a:fillRect/>
          </a:stretch>
        </p:blipFill>
        <p:spPr>
          <a:xfrm>
            <a:off x="0" y="1"/>
            <a:ext cx="12192000" cy="6857999"/>
          </a:xfrm>
          <a:prstGeom prst="rect">
            <a:avLst/>
          </a:prstGeom>
        </p:spPr>
      </p:pic>
      <p:sp>
        <p:nvSpPr>
          <p:cNvPr id="3" name="TextBox 2">
            <a:extLst>
              <a:ext uri="{FF2B5EF4-FFF2-40B4-BE49-F238E27FC236}">
                <a16:creationId xmlns:a16="http://schemas.microsoft.com/office/drawing/2014/main" id="{4CD867DE-1A3F-8345-E0BF-5299F13732CB}"/>
              </a:ext>
            </a:extLst>
          </p:cNvPr>
          <p:cNvSpPr txBox="1"/>
          <p:nvPr/>
        </p:nvSpPr>
        <p:spPr>
          <a:xfrm>
            <a:off x="512619" y="735897"/>
            <a:ext cx="10783454" cy="34163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800" cap="none" spc="0" normalizeH="0" baseline="0" noProof="0" dirty="0">
                <a:ln>
                  <a:noFill/>
                </a:ln>
                <a:solidFill>
                  <a:srgbClr val="0F0F0F"/>
                </a:solidFill>
                <a:effectLst/>
                <a:uLnTx/>
                <a:uFillTx/>
                <a:latin typeface="Cambria" panose="02040503050406030204" pitchFamily="18" charset="0"/>
                <a:ea typeface="Cambria" panose="02040503050406030204" pitchFamily="18" charset="0"/>
                <a:cs typeface="Times New Roman" panose="02020603050405020304" pitchFamily="18" charset="0"/>
              </a:rPr>
              <a:t>Can denote the idea of “enforcing” or “making strong” a covenant. In other words, he might enforce, confirm, or make strong a treaty that already exists. </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800" cap="none" spc="0" normalizeH="0" baseline="0" noProof="0" dirty="0">
              <a:ln>
                <a:noFill/>
              </a:ln>
              <a:solidFill>
                <a:srgbClr val="0F0F0F"/>
              </a:solidFill>
              <a:effectLst/>
              <a:uLnTx/>
              <a:uFillTx/>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800" cap="none" spc="0" normalizeH="0" baseline="0" noProof="0" dirty="0">
                <a:ln>
                  <a:noFill/>
                </a:ln>
                <a:solidFill>
                  <a:srgbClr val="0F0F0F"/>
                </a:solidFill>
                <a:effectLst/>
                <a:uLnTx/>
                <a:uFillTx/>
                <a:latin typeface="Cambria" panose="02040503050406030204" pitchFamily="18" charset="0"/>
                <a:ea typeface="Times New Roman" panose="02020603050405020304" pitchFamily="18" charset="0"/>
                <a:cs typeface="Times New Roman" panose="02020603050405020304" pitchFamily="18" charset="0"/>
              </a:rPr>
              <a:t>Can also carry the idea of a forced, compelled covenant or treaty. </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207529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ED647B-DC05-F2A5-88F3-B1AAFF1458B7}"/>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202BA5E7-39EA-73E7-8A8D-4BC95A79BF22}"/>
              </a:ext>
            </a:extLst>
          </p:cNvPr>
          <p:cNvPicPr>
            <a:picLocks noChangeAspect="1"/>
          </p:cNvPicPr>
          <p:nvPr/>
        </p:nvPicPr>
        <p:blipFill>
          <a:blip r:embed="rId2"/>
          <a:stretch>
            <a:fillRect/>
          </a:stretch>
        </p:blipFill>
        <p:spPr>
          <a:xfrm>
            <a:off x="0" y="1"/>
            <a:ext cx="12192000" cy="6857999"/>
          </a:xfrm>
          <a:prstGeom prst="rect">
            <a:avLst/>
          </a:prstGeom>
        </p:spPr>
      </p:pic>
      <p:sp>
        <p:nvSpPr>
          <p:cNvPr id="2" name="TextBox 1">
            <a:extLst>
              <a:ext uri="{FF2B5EF4-FFF2-40B4-BE49-F238E27FC236}">
                <a16:creationId xmlns:a16="http://schemas.microsoft.com/office/drawing/2014/main" id="{92EA8233-1091-1866-C984-2E725352EF96}"/>
              </a:ext>
            </a:extLst>
          </p:cNvPr>
          <p:cNvSpPr txBox="1"/>
          <p:nvPr/>
        </p:nvSpPr>
        <p:spPr>
          <a:xfrm>
            <a:off x="609599" y="797495"/>
            <a:ext cx="10972802" cy="2308324"/>
          </a:xfrm>
          <a:prstGeom prst="rect">
            <a:avLst/>
          </a:prstGeom>
          <a:noFill/>
        </p:spPr>
        <p:txBody>
          <a:bodyPr wrap="square" rtlCol="0">
            <a:spAutoFit/>
          </a:bodyPr>
          <a:lstStyle/>
          <a:p>
            <a:r>
              <a:rPr lang="en-US" sz="4800" b="1" dirty="0">
                <a:latin typeface="Cambria" panose="02040503050406030204" pitchFamily="18" charset="0"/>
                <a:ea typeface="Cambria" panose="02040503050406030204" pitchFamily="18" charset="0"/>
              </a:rPr>
              <a:t>I. The Period			</a:t>
            </a:r>
            <a:r>
              <a:rPr lang="en-US" sz="4800" i="1" dirty="0">
                <a:latin typeface="Cambria" panose="02040503050406030204" pitchFamily="18" charset="0"/>
                <a:ea typeface="Cambria" panose="02040503050406030204" pitchFamily="18" charset="0"/>
              </a:rPr>
              <a:t>Timing / Chronology</a:t>
            </a:r>
          </a:p>
          <a:p>
            <a:endParaRPr lang="en-US" sz="4800" dirty="0">
              <a:latin typeface="Cambria" panose="02040503050406030204" pitchFamily="18" charset="0"/>
              <a:ea typeface="Cambria" panose="02040503050406030204" pitchFamily="18" charset="0"/>
            </a:endParaRPr>
          </a:p>
          <a:p>
            <a:r>
              <a:rPr lang="en-US" sz="4800" b="1" dirty="0">
                <a:latin typeface="Cambria" panose="02040503050406030204" pitchFamily="18" charset="0"/>
                <a:ea typeface="Cambria" panose="02040503050406030204" pitchFamily="18" charset="0"/>
              </a:rPr>
              <a:t>II. The Participants </a:t>
            </a:r>
            <a:r>
              <a:rPr lang="en-US" sz="4800" dirty="0">
                <a:latin typeface="Cambria" panose="02040503050406030204" pitchFamily="18" charset="0"/>
                <a:ea typeface="Cambria" panose="02040503050406030204" pitchFamily="18" charset="0"/>
              </a:rPr>
              <a:t>	</a:t>
            </a:r>
            <a:r>
              <a:rPr lang="en-US" sz="4800" i="1" dirty="0">
                <a:latin typeface="Cambria" panose="02040503050406030204" pitchFamily="18" charset="0"/>
                <a:ea typeface="Cambria" panose="02040503050406030204" pitchFamily="18" charset="0"/>
              </a:rPr>
              <a:t>Troops / Coalition</a:t>
            </a:r>
          </a:p>
        </p:txBody>
      </p:sp>
    </p:spTree>
    <p:extLst>
      <p:ext uri="{BB962C8B-B14F-4D97-AF65-F5344CB8AC3E}">
        <p14:creationId xmlns:p14="http://schemas.microsoft.com/office/powerpoint/2010/main" val="15066911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C30BED-D555-ABDE-A0CF-0308AB6AC8C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D42EC551-2981-3F90-40C1-661434BA5218}"/>
              </a:ext>
            </a:extLst>
          </p:cNvPr>
          <p:cNvPicPr>
            <a:picLocks noChangeAspect="1"/>
          </p:cNvPicPr>
          <p:nvPr/>
        </p:nvPicPr>
        <p:blipFill>
          <a:blip r:embed="rId2"/>
          <a:stretch>
            <a:fillRect/>
          </a:stretch>
        </p:blipFill>
        <p:spPr>
          <a:xfrm>
            <a:off x="0" y="0"/>
            <a:ext cx="12192000" cy="6857999"/>
          </a:xfrm>
          <a:prstGeom prst="rect">
            <a:avLst/>
          </a:prstGeom>
        </p:spPr>
      </p:pic>
      <p:sp>
        <p:nvSpPr>
          <p:cNvPr id="3" name="TextBox 2">
            <a:extLst>
              <a:ext uri="{FF2B5EF4-FFF2-40B4-BE49-F238E27FC236}">
                <a16:creationId xmlns:a16="http://schemas.microsoft.com/office/drawing/2014/main" id="{CAFF0290-8E96-4F54-CC90-CE8BE6B6B21D}"/>
              </a:ext>
            </a:extLst>
          </p:cNvPr>
          <p:cNvSpPr txBox="1"/>
          <p:nvPr/>
        </p:nvSpPr>
        <p:spPr>
          <a:xfrm>
            <a:off x="757380" y="674546"/>
            <a:ext cx="9892147"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II. The Participants </a:t>
            </a:r>
            <a:r>
              <a:rPr kumimoji="0" lang="en-US" sz="5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Troops</a:t>
            </a:r>
          </a:p>
        </p:txBody>
      </p:sp>
      <p:sp>
        <p:nvSpPr>
          <p:cNvPr id="6" name="TextBox 5">
            <a:extLst>
              <a:ext uri="{FF2B5EF4-FFF2-40B4-BE49-F238E27FC236}">
                <a16:creationId xmlns:a16="http://schemas.microsoft.com/office/drawing/2014/main" id="{42973261-0D07-FD22-4BFA-675D6E7197F1}"/>
              </a:ext>
            </a:extLst>
          </p:cNvPr>
          <p:cNvSpPr txBox="1"/>
          <p:nvPr/>
        </p:nvSpPr>
        <p:spPr>
          <a:xfrm>
            <a:off x="1108362" y="2007359"/>
            <a:ext cx="9190182" cy="3200876"/>
          </a:xfrm>
          <a:prstGeom prst="rect">
            <a:avLst/>
          </a:prstGeom>
          <a:noFill/>
        </p:spPr>
        <p:txBody>
          <a:bodyPr wrap="square">
            <a:spAutoFit/>
          </a:bodyPr>
          <a:lstStyle/>
          <a:p>
            <a:pPr marR="0" lvl="0" algn="l" defTabSz="914400" rtl="0" eaLnBrk="1" fontAlgn="base" latinLnBrk="0" hangingPunct="1">
              <a:lnSpc>
                <a:spcPct val="100000"/>
              </a:lnSpc>
              <a:spcBef>
                <a:spcPct val="50000"/>
              </a:spcBef>
              <a:spcAft>
                <a:spcPct val="0"/>
              </a:spcAft>
              <a:buClrTx/>
              <a:buSzTx/>
              <a:tabLst/>
              <a:defRPr/>
            </a:pPr>
            <a:r>
              <a:rPr kumimoji="0" lang="en-US" altLang="en-US" sz="4000" b="1"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Arial" panose="020B0604020202020204" pitchFamily="34" charset="0"/>
              </a:rPr>
              <a:t>1) The Commander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60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Arial" panose="020B0604020202020204" pitchFamily="34" charset="0"/>
              </a:rPr>
              <a:t>Gog = </a:t>
            </a:r>
            <a:r>
              <a:rPr kumimoji="0" lang="en-US" altLang="en-US" sz="3600" i="1"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Arial" panose="020B0604020202020204" pitchFamily="34" charset="0"/>
              </a:rPr>
              <a:t>Darkness</a:t>
            </a:r>
            <a:r>
              <a:rPr kumimoji="0" lang="en-US" altLang="en-US" sz="360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Arial" panose="020B0604020202020204" pitchFamily="34" charset="0"/>
              </a:rPr>
              <a:t>      11x in Ezekiel 38—39</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60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Arial" panose="020B0604020202020204" pitchFamily="34" charset="0"/>
              </a:rPr>
              <a:t>	Called a prince</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60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Arial" panose="020B0604020202020204" pitchFamily="34" charset="0"/>
              </a:rPr>
              <a:t>	Directly addressed by God  </a:t>
            </a:r>
          </a:p>
        </p:txBody>
      </p:sp>
    </p:spTree>
    <p:extLst>
      <p:ext uri="{BB962C8B-B14F-4D97-AF65-F5344CB8AC3E}">
        <p14:creationId xmlns:p14="http://schemas.microsoft.com/office/powerpoint/2010/main" val="13972086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AEC154-45CC-2B4A-0BA6-8939ADBFEF6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FF0CDF7-32BD-E427-7BF1-59476F89ACE5}"/>
              </a:ext>
            </a:extLst>
          </p:cNvPr>
          <p:cNvPicPr>
            <a:picLocks noChangeAspect="1"/>
          </p:cNvPicPr>
          <p:nvPr/>
        </p:nvPicPr>
        <p:blipFill>
          <a:blip r:embed="rId2"/>
          <a:stretch>
            <a:fillRect/>
          </a:stretch>
        </p:blipFill>
        <p:spPr>
          <a:xfrm>
            <a:off x="0" y="1"/>
            <a:ext cx="12192000" cy="6857999"/>
          </a:xfrm>
          <a:prstGeom prst="rect">
            <a:avLst/>
          </a:prstGeom>
        </p:spPr>
      </p:pic>
      <p:sp>
        <p:nvSpPr>
          <p:cNvPr id="6" name="TextBox 5">
            <a:extLst>
              <a:ext uri="{FF2B5EF4-FFF2-40B4-BE49-F238E27FC236}">
                <a16:creationId xmlns:a16="http://schemas.microsoft.com/office/drawing/2014/main" id="{85A1889F-86E4-A6EF-ABA4-B66EE0AC3C4D}"/>
              </a:ext>
            </a:extLst>
          </p:cNvPr>
          <p:cNvSpPr txBox="1"/>
          <p:nvPr/>
        </p:nvSpPr>
        <p:spPr>
          <a:xfrm>
            <a:off x="692727" y="434768"/>
            <a:ext cx="10704946" cy="57246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Joel Rosenberg</a:t>
            </a:r>
          </a:p>
          <a:p>
            <a:r>
              <a:rPr lang="en-US" sz="3000" dirty="0">
                <a:latin typeface="Cambria" panose="02040503050406030204" pitchFamily="18" charset="0"/>
                <a:ea typeface="Cambria" panose="02040503050406030204" pitchFamily="18" charset="0"/>
              </a:rPr>
              <a:t>“Over the years, people have asked me if Putin might be the Russian dictator referred to as “Gog” in the Biblical prophecies of “Gog and Magog” in Ezekiel 38-39. . . . Here’s my quick answer: It’s too soon to draw such a conclusion. There’s much more that would have to happen to indicate that Putin was the “Gog” of Bible prophecy. But there’s no question in my mind that Putin is Gog-</a:t>
            </a:r>
            <a:r>
              <a:rPr lang="en-US" sz="3000" dirty="0" err="1">
                <a:latin typeface="Cambria" panose="02040503050406030204" pitchFamily="18" charset="0"/>
                <a:ea typeface="Cambria" panose="02040503050406030204" pitchFamily="18" charset="0"/>
              </a:rPr>
              <a:t>esque</a:t>
            </a:r>
            <a:r>
              <a:rPr lang="en-US" sz="3000" dirty="0">
                <a:latin typeface="Cambria" panose="02040503050406030204" pitchFamily="18" charset="0"/>
                <a:ea typeface="Cambria" panose="02040503050406030204" pitchFamily="18" charset="0"/>
              </a:rPr>
              <a:t>. He is dangerous, and both Israel and the West should keep a close and wary eye on him, especially given all that Putin has done to build a strategic alliance between Russia and Iran and the other countries mentioned in the “Gog and Magog” prophecies.”</a:t>
            </a:r>
          </a:p>
        </p:txBody>
      </p:sp>
    </p:spTree>
    <p:extLst>
      <p:ext uri="{BB962C8B-B14F-4D97-AF65-F5344CB8AC3E}">
        <p14:creationId xmlns:p14="http://schemas.microsoft.com/office/powerpoint/2010/main" val="30070079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C89B6-A197-E071-3224-A22C09192BDD}"/>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8B7EB3DB-FD69-4AD7-D44A-461DC710C77D}"/>
              </a:ext>
            </a:extLst>
          </p:cNvPr>
          <p:cNvPicPr>
            <a:picLocks noChangeAspect="1"/>
          </p:cNvPicPr>
          <p:nvPr/>
        </p:nvPicPr>
        <p:blipFill>
          <a:blip r:embed="rId2"/>
          <a:stretch>
            <a:fillRect/>
          </a:stretch>
        </p:blipFill>
        <p:spPr>
          <a:xfrm>
            <a:off x="0" y="1"/>
            <a:ext cx="12192000" cy="6857999"/>
          </a:xfrm>
          <a:prstGeom prst="rect">
            <a:avLst/>
          </a:prstGeom>
        </p:spPr>
      </p:pic>
      <p:sp>
        <p:nvSpPr>
          <p:cNvPr id="3" name="TextBox 2">
            <a:extLst>
              <a:ext uri="{FF2B5EF4-FFF2-40B4-BE49-F238E27FC236}">
                <a16:creationId xmlns:a16="http://schemas.microsoft.com/office/drawing/2014/main" id="{0A593BFE-4691-FE41-7838-7D068222719F}"/>
              </a:ext>
            </a:extLst>
          </p:cNvPr>
          <p:cNvSpPr txBox="1"/>
          <p:nvPr/>
        </p:nvSpPr>
        <p:spPr>
          <a:xfrm>
            <a:off x="0" y="566678"/>
            <a:ext cx="8007927" cy="5786199"/>
          </a:xfrm>
          <a:prstGeom prst="rect">
            <a:avLst/>
          </a:prstGeom>
          <a:noFill/>
        </p:spPr>
        <p:txBody>
          <a:bodyPr wrap="square">
            <a:spAutoFit/>
          </a:bodyPr>
          <a:lstStyle/>
          <a:p>
            <a:pPr marL="742950" marR="0" lvl="1" algn="l" defTabSz="914400" rtl="0" eaLnBrk="1" fontAlgn="base" latinLnBrk="0" hangingPunct="1">
              <a:lnSpc>
                <a:spcPct val="100000"/>
              </a:lnSpc>
              <a:spcBef>
                <a:spcPts val="0"/>
              </a:spcBef>
              <a:spcAft>
                <a:spcPct val="0"/>
              </a:spcAft>
              <a:buClrTx/>
              <a:buSzTx/>
              <a:tabLst/>
              <a:defRPr/>
            </a:pPr>
            <a:r>
              <a:rPr lang="en-US" altLang="en-US" sz="4000" b="1" dirty="0">
                <a:latin typeface="Cambria" panose="02040503050406030204" pitchFamily="18" charset="0"/>
                <a:ea typeface="Cambria" panose="02040503050406030204" pitchFamily="18" charset="0"/>
                <a:cs typeface="Arial" panose="020B0604020202020204" pitchFamily="34" charset="0"/>
              </a:rPr>
              <a:t>2) The Coalition</a:t>
            </a:r>
          </a:p>
          <a:p>
            <a:pPr marL="742950" marR="0" lvl="1" algn="l" defTabSz="914400" rtl="0" eaLnBrk="1" fontAlgn="base" latinLnBrk="0" hangingPunct="1">
              <a:lnSpc>
                <a:spcPct val="100000"/>
              </a:lnSpc>
              <a:spcBef>
                <a:spcPts val="0"/>
              </a:spcBef>
              <a:spcAft>
                <a:spcPct val="0"/>
              </a:spcAft>
              <a:buClrTx/>
              <a:buSzTx/>
              <a:tabLst/>
              <a:defRPr/>
            </a:pPr>
            <a:r>
              <a:rPr lang="en-US" altLang="en-US" sz="3200" dirty="0">
                <a:latin typeface="Cambria" panose="02040503050406030204" pitchFamily="18" charset="0"/>
                <a:ea typeface="Cambria" panose="02040503050406030204" pitchFamily="18" charset="0"/>
                <a:cs typeface="Arial" panose="020B0604020202020204" pitchFamily="34" charset="0"/>
              </a:rPr>
              <a:t>		1. </a:t>
            </a:r>
            <a:r>
              <a:rPr kumimoji="0" lang="en-US" alt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Arial" panose="020B0604020202020204" pitchFamily="34" charset="0"/>
              </a:rPr>
              <a:t>Magog</a:t>
            </a:r>
            <a:endParaRPr lang="en-US" altLang="en-US" sz="3200" dirty="0">
              <a:latin typeface="Cambria" panose="02040503050406030204" pitchFamily="18" charset="0"/>
              <a:ea typeface="Cambria" panose="02040503050406030204" pitchFamily="18" charset="0"/>
              <a:cs typeface="Arial" panose="020B0604020202020204" pitchFamily="34" charset="0"/>
            </a:endParaRPr>
          </a:p>
          <a:p>
            <a:pPr marL="742950" marR="0" lvl="1" algn="l" defTabSz="914400" rtl="0" eaLnBrk="1" fontAlgn="base" latinLnBrk="0" hangingPunct="1">
              <a:lnSpc>
                <a:spcPct val="100000"/>
              </a:lnSpc>
              <a:spcBef>
                <a:spcPts val="0"/>
              </a:spcBef>
              <a:spcAft>
                <a:spcPct val="0"/>
              </a:spcAft>
              <a:buClrTx/>
              <a:buSzTx/>
              <a:tabLst/>
              <a:defRPr/>
            </a:pPr>
            <a:r>
              <a:rPr lang="en-US" altLang="en-US" sz="3200" dirty="0">
                <a:latin typeface="Cambria" panose="02040503050406030204" pitchFamily="18" charset="0"/>
                <a:ea typeface="Cambria" panose="02040503050406030204" pitchFamily="18" charset="0"/>
                <a:cs typeface="Arial" panose="020B0604020202020204" pitchFamily="34" charset="0"/>
              </a:rPr>
              <a:t>		2. </a:t>
            </a:r>
            <a:r>
              <a:rPr kumimoji="0" lang="en-US" alt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Arial" panose="020B0604020202020204" pitchFamily="34" charset="0"/>
              </a:rPr>
              <a:t>Rosh</a:t>
            </a:r>
          </a:p>
          <a:p>
            <a:pPr marL="742950" marR="0" lvl="1" algn="l" defTabSz="914400" rtl="0" eaLnBrk="1" fontAlgn="base" latinLnBrk="0" hangingPunct="1">
              <a:lnSpc>
                <a:spcPct val="100000"/>
              </a:lnSpc>
              <a:spcBef>
                <a:spcPts val="0"/>
              </a:spcBef>
              <a:spcAft>
                <a:spcPct val="0"/>
              </a:spcAft>
              <a:buClrTx/>
              <a:buSzTx/>
              <a:tabLst/>
              <a:defRPr/>
            </a:pPr>
            <a:r>
              <a:rPr kumimoji="0" lang="en-US" alt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Arial" panose="020B0604020202020204" pitchFamily="34" charset="0"/>
              </a:rPr>
              <a:t>		3. </a:t>
            </a:r>
            <a:r>
              <a:rPr kumimoji="0" lang="en-US" altLang="en-US" sz="3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Arial" panose="020B0604020202020204" pitchFamily="34" charset="0"/>
              </a:rPr>
              <a:t>Meshech</a:t>
            </a:r>
            <a:endParaRPr kumimoji="0" lang="en-US" alt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Arial" panose="020B0604020202020204" pitchFamily="34" charset="0"/>
            </a:endParaRPr>
          </a:p>
          <a:p>
            <a:pPr marL="742950" marR="0" lvl="1" algn="l" defTabSz="914400" rtl="0" eaLnBrk="1" fontAlgn="base" latinLnBrk="0" hangingPunct="1">
              <a:lnSpc>
                <a:spcPct val="100000"/>
              </a:lnSpc>
              <a:spcBef>
                <a:spcPts val="0"/>
              </a:spcBef>
              <a:spcAft>
                <a:spcPct val="0"/>
              </a:spcAft>
              <a:buClrTx/>
              <a:buSzTx/>
              <a:tabLst/>
              <a:defRPr/>
            </a:pPr>
            <a:r>
              <a:rPr kumimoji="0" lang="en-US" alt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Arial" panose="020B0604020202020204" pitchFamily="34" charset="0"/>
              </a:rPr>
              <a:t>		4. Tubal</a:t>
            </a:r>
          </a:p>
          <a:p>
            <a:pPr marL="742950" marR="0" lvl="1" algn="l" defTabSz="914400" rtl="0" eaLnBrk="1" fontAlgn="base" latinLnBrk="0" hangingPunct="1">
              <a:lnSpc>
                <a:spcPct val="100000"/>
              </a:lnSpc>
              <a:spcBef>
                <a:spcPts val="0"/>
              </a:spcBef>
              <a:spcAft>
                <a:spcPct val="0"/>
              </a:spcAft>
              <a:buClrTx/>
              <a:buSzTx/>
              <a:tabLst/>
              <a:defRPr/>
            </a:pPr>
            <a:r>
              <a:rPr lang="en-US" altLang="en-US" sz="3200" dirty="0">
                <a:latin typeface="Cambria" panose="02040503050406030204" pitchFamily="18" charset="0"/>
                <a:ea typeface="Cambria" panose="02040503050406030204" pitchFamily="18" charset="0"/>
                <a:cs typeface="Arial" panose="020B0604020202020204" pitchFamily="34" charset="0"/>
              </a:rPr>
              <a:t>		5. </a:t>
            </a:r>
            <a:r>
              <a:rPr kumimoji="0" lang="en-US" alt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Arial" panose="020B0604020202020204" pitchFamily="34" charset="0"/>
              </a:rPr>
              <a:t>Persia</a:t>
            </a:r>
            <a:endParaRPr lang="en-US" altLang="en-US" sz="3200" dirty="0">
              <a:latin typeface="Cambria" panose="02040503050406030204" pitchFamily="18" charset="0"/>
              <a:ea typeface="Cambria" panose="02040503050406030204" pitchFamily="18" charset="0"/>
              <a:cs typeface="Arial" panose="020B0604020202020204" pitchFamily="34" charset="0"/>
            </a:endParaRPr>
          </a:p>
          <a:p>
            <a:pPr marL="742950" marR="0" lvl="1" algn="l" defTabSz="914400" rtl="0" eaLnBrk="1" fontAlgn="base" latinLnBrk="0" hangingPunct="1">
              <a:lnSpc>
                <a:spcPct val="100000"/>
              </a:lnSpc>
              <a:spcBef>
                <a:spcPts val="0"/>
              </a:spcBef>
              <a:spcAft>
                <a:spcPct val="0"/>
              </a:spcAft>
              <a:buClrTx/>
              <a:buSzTx/>
              <a:tabLst/>
              <a:defRPr/>
            </a:pPr>
            <a:r>
              <a:rPr kumimoji="0" lang="en-US" alt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Arial" panose="020B0604020202020204" pitchFamily="34" charset="0"/>
              </a:rPr>
              <a:t>		</a:t>
            </a:r>
            <a:r>
              <a:rPr lang="en-US" altLang="en-US" sz="3200" dirty="0">
                <a:latin typeface="Cambria" panose="02040503050406030204" pitchFamily="18" charset="0"/>
                <a:ea typeface="Cambria" panose="02040503050406030204" pitchFamily="18" charset="0"/>
                <a:cs typeface="Arial" panose="020B0604020202020204" pitchFamily="34" charset="0"/>
              </a:rPr>
              <a:t>6. </a:t>
            </a:r>
            <a:r>
              <a:rPr kumimoji="0" lang="en-US" alt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Arial" panose="020B0604020202020204" pitchFamily="34" charset="0"/>
              </a:rPr>
              <a:t>Cush</a:t>
            </a:r>
            <a:endParaRPr lang="en-US" altLang="en-US" sz="3200" dirty="0">
              <a:latin typeface="Cambria" panose="02040503050406030204" pitchFamily="18" charset="0"/>
              <a:ea typeface="Cambria" panose="02040503050406030204" pitchFamily="18" charset="0"/>
              <a:cs typeface="Arial" panose="020B0604020202020204" pitchFamily="34" charset="0"/>
            </a:endParaRPr>
          </a:p>
          <a:p>
            <a:pPr marL="742950" marR="0" lvl="1" algn="l" defTabSz="914400" rtl="0" eaLnBrk="1" fontAlgn="base" latinLnBrk="0" hangingPunct="1">
              <a:lnSpc>
                <a:spcPct val="100000"/>
              </a:lnSpc>
              <a:spcBef>
                <a:spcPts val="0"/>
              </a:spcBef>
              <a:spcAft>
                <a:spcPct val="0"/>
              </a:spcAft>
              <a:buClrTx/>
              <a:buSzTx/>
              <a:tabLst/>
              <a:defRPr/>
            </a:pPr>
            <a:r>
              <a:rPr kumimoji="0" lang="en-US" alt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Arial" panose="020B0604020202020204" pitchFamily="34" charset="0"/>
              </a:rPr>
              <a:t>		7. Put </a:t>
            </a:r>
          </a:p>
          <a:p>
            <a:pPr marL="742950" marR="0" lvl="1" algn="l" defTabSz="914400" rtl="0" eaLnBrk="1" fontAlgn="base" latinLnBrk="0" hangingPunct="1">
              <a:lnSpc>
                <a:spcPct val="100000"/>
              </a:lnSpc>
              <a:spcBef>
                <a:spcPts val="0"/>
              </a:spcBef>
              <a:spcAft>
                <a:spcPct val="0"/>
              </a:spcAft>
              <a:buClrTx/>
              <a:buSzTx/>
              <a:tabLst/>
              <a:defRPr/>
            </a:pPr>
            <a:r>
              <a:rPr lang="en-US" altLang="en-US" sz="3200" dirty="0">
                <a:latin typeface="Cambria" panose="02040503050406030204" pitchFamily="18" charset="0"/>
                <a:ea typeface="Cambria" panose="02040503050406030204" pitchFamily="18" charset="0"/>
                <a:cs typeface="Arial" panose="020B0604020202020204" pitchFamily="34" charset="0"/>
              </a:rPr>
              <a:t>		8. </a:t>
            </a:r>
            <a:r>
              <a:rPr kumimoji="0" lang="en-US" alt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Arial" panose="020B0604020202020204" pitchFamily="34" charset="0"/>
              </a:rPr>
              <a:t>Gomer </a:t>
            </a:r>
          </a:p>
          <a:p>
            <a:pPr marL="742950" marR="0" lvl="1" algn="l" defTabSz="914400" rtl="0" eaLnBrk="1" fontAlgn="base" latinLnBrk="0" hangingPunct="1">
              <a:lnSpc>
                <a:spcPct val="100000"/>
              </a:lnSpc>
              <a:spcBef>
                <a:spcPts val="0"/>
              </a:spcBef>
              <a:spcAft>
                <a:spcPct val="0"/>
              </a:spcAft>
              <a:buClrTx/>
              <a:buSzTx/>
              <a:tabLst/>
              <a:defRPr/>
            </a:pPr>
            <a:r>
              <a:rPr lang="en-US" altLang="en-US" sz="3200" dirty="0">
                <a:latin typeface="Cambria" panose="02040503050406030204" pitchFamily="18" charset="0"/>
                <a:ea typeface="Cambria" panose="02040503050406030204" pitchFamily="18" charset="0"/>
                <a:cs typeface="Arial" panose="020B0604020202020204" pitchFamily="34" charset="0"/>
              </a:rPr>
              <a:t>		9. </a:t>
            </a:r>
            <a:r>
              <a:rPr kumimoji="0" lang="en-US" altLang="en-US" sz="3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Arial" panose="020B0604020202020204" pitchFamily="34" charset="0"/>
              </a:rPr>
              <a:t>Togarmah</a:t>
            </a:r>
            <a:endParaRPr kumimoji="0" lang="en-US" alt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Arial" panose="020B0604020202020204" pitchFamily="34" charset="0"/>
            </a:endParaRPr>
          </a:p>
          <a:p>
            <a:pPr marL="457200" marR="0" lvl="1" indent="0" algn="l" defTabSz="914400" rtl="0" eaLnBrk="1" fontAlgn="base" latinLnBrk="0" hangingPunct="1">
              <a:lnSpc>
                <a:spcPct val="100000"/>
              </a:lnSpc>
              <a:spcBef>
                <a:spcPts val="1200"/>
              </a:spcBef>
              <a:spcAft>
                <a:spcPct val="0"/>
              </a:spcAft>
              <a:buClrTx/>
              <a:buSzTx/>
              <a:buFontTx/>
              <a:buNone/>
              <a:tabLst/>
              <a:defRPr/>
            </a:pPr>
            <a:r>
              <a:rPr kumimoji="0" lang="en-US" alt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Arial" panose="020B0604020202020204" pitchFamily="34" charset="0"/>
              </a:rPr>
              <a:t>	               “many peoples with you”</a:t>
            </a:r>
          </a:p>
        </p:txBody>
      </p:sp>
    </p:spTree>
    <p:extLst>
      <p:ext uri="{BB962C8B-B14F-4D97-AF65-F5344CB8AC3E}">
        <p14:creationId xmlns:p14="http://schemas.microsoft.com/office/powerpoint/2010/main" val="30749197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5257800" y="27432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None/>
            </a:pPr>
            <a:r>
              <a:rPr lang="en-US" altLang="en-US" sz="2400" b="1">
                <a:solidFill>
                  <a:prstClr val="black"/>
                </a:solidFill>
                <a:latin typeface="Times New Roman" pitchFamily="18" charset="0"/>
              </a:rPr>
              <a:t>Persia</a:t>
            </a:r>
          </a:p>
        </p:txBody>
      </p:sp>
      <p:sp>
        <p:nvSpPr>
          <p:cNvPr id="20483" name="Text Box 3"/>
          <p:cNvSpPr txBox="1">
            <a:spLocks noChangeArrowheads="1"/>
          </p:cNvSpPr>
          <p:nvPr/>
        </p:nvSpPr>
        <p:spPr bwMode="auto">
          <a:xfrm>
            <a:off x="4953000" y="4572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None/>
            </a:pPr>
            <a:r>
              <a:rPr lang="en-US" altLang="en-US" sz="2400" b="1">
                <a:solidFill>
                  <a:prstClr val="black"/>
                </a:solidFill>
                <a:latin typeface="Times New Roman" pitchFamily="18" charset="0"/>
              </a:rPr>
              <a:t>Rosh</a:t>
            </a:r>
          </a:p>
        </p:txBody>
      </p:sp>
      <p:pic>
        <p:nvPicPr>
          <p:cNvPr id="20484" name="Picture 4" descr="mideast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296400" cy="716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 Box 5"/>
          <p:cNvSpPr txBox="1">
            <a:spLocks noChangeArrowheads="1"/>
          </p:cNvSpPr>
          <p:nvPr/>
        </p:nvSpPr>
        <p:spPr bwMode="auto">
          <a:xfrm>
            <a:off x="3563007" y="2255838"/>
            <a:ext cx="1676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None/>
            </a:pPr>
            <a:r>
              <a:rPr lang="en-US" altLang="en-US" sz="4400" b="1" dirty="0">
                <a:solidFill>
                  <a:prstClr val="black"/>
                </a:solidFill>
                <a:latin typeface="Times New Roman" pitchFamily="18" charset="0"/>
              </a:rPr>
              <a:t>Israel</a:t>
            </a:r>
          </a:p>
        </p:txBody>
      </p:sp>
      <p:sp>
        <p:nvSpPr>
          <p:cNvPr id="20486" name="Text Box 6"/>
          <p:cNvSpPr txBox="1">
            <a:spLocks noChangeArrowheads="1"/>
          </p:cNvSpPr>
          <p:nvPr/>
        </p:nvSpPr>
        <p:spPr bwMode="auto">
          <a:xfrm>
            <a:off x="7696200" y="0"/>
            <a:ext cx="1066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None/>
            </a:pPr>
            <a:r>
              <a:rPr lang="en-US" altLang="en-US" b="1" dirty="0">
                <a:solidFill>
                  <a:prstClr val="black"/>
                </a:solidFill>
                <a:latin typeface="Times New Roman" pitchFamily="18" charset="0"/>
              </a:rPr>
              <a:t>Rosh</a:t>
            </a:r>
          </a:p>
        </p:txBody>
      </p:sp>
      <p:sp>
        <p:nvSpPr>
          <p:cNvPr id="20487" name="Text Box 7"/>
          <p:cNvSpPr txBox="1">
            <a:spLocks noChangeArrowheads="1"/>
          </p:cNvSpPr>
          <p:nvPr/>
        </p:nvSpPr>
        <p:spPr bwMode="auto">
          <a:xfrm>
            <a:off x="9067800" y="228600"/>
            <a:ext cx="1600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None/>
            </a:pPr>
            <a:r>
              <a:rPr lang="en-US" altLang="en-US" b="1" dirty="0">
                <a:solidFill>
                  <a:prstClr val="black"/>
                </a:solidFill>
                <a:latin typeface="Times New Roman" pitchFamily="18" charset="0"/>
              </a:rPr>
              <a:t>Magog</a:t>
            </a:r>
          </a:p>
        </p:txBody>
      </p:sp>
      <p:sp>
        <p:nvSpPr>
          <p:cNvPr id="20488" name="Text Box 8"/>
          <p:cNvSpPr txBox="1">
            <a:spLocks noChangeArrowheads="1"/>
          </p:cNvSpPr>
          <p:nvPr/>
        </p:nvSpPr>
        <p:spPr bwMode="auto">
          <a:xfrm>
            <a:off x="2667000" y="762000"/>
            <a:ext cx="3810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None/>
            </a:pPr>
            <a:r>
              <a:rPr lang="en-US" altLang="en-US" b="1" dirty="0" err="1">
                <a:solidFill>
                  <a:prstClr val="black"/>
                </a:solidFill>
                <a:latin typeface="Times New Roman" pitchFamily="18" charset="0"/>
              </a:rPr>
              <a:t>Meshech</a:t>
            </a:r>
            <a:r>
              <a:rPr lang="en-US" altLang="en-US" b="1" dirty="0">
                <a:solidFill>
                  <a:prstClr val="black"/>
                </a:solidFill>
                <a:latin typeface="Times New Roman" pitchFamily="18" charset="0"/>
              </a:rPr>
              <a:t>, Tubal, Gomer, </a:t>
            </a:r>
            <a:r>
              <a:rPr lang="en-US" altLang="en-US" b="1" dirty="0" err="1">
                <a:solidFill>
                  <a:prstClr val="black"/>
                </a:solidFill>
                <a:latin typeface="Times New Roman" pitchFamily="18" charset="0"/>
              </a:rPr>
              <a:t>Togarmah</a:t>
            </a:r>
            <a:endParaRPr lang="en-US" altLang="en-US" b="1" dirty="0">
              <a:solidFill>
                <a:prstClr val="black"/>
              </a:solidFill>
              <a:latin typeface="Times New Roman" pitchFamily="18" charset="0"/>
            </a:endParaRPr>
          </a:p>
        </p:txBody>
      </p:sp>
      <p:sp>
        <p:nvSpPr>
          <p:cNvPr id="20489" name="Text Box 9"/>
          <p:cNvSpPr txBox="1">
            <a:spLocks noChangeArrowheads="1"/>
          </p:cNvSpPr>
          <p:nvPr/>
        </p:nvSpPr>
        <p:spPr bwMode="auto">
          <a:xfrm>
            <a:off x="7543800" y="2057400"/>
            <a:ext cx="1447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None/>
            </a:pPr>
            <a:r>
              <a:rPr lang="en-US" altLang="en-US" b="1" dirty="0">
                <a:solidFill>
                  <a:prstClr val="black"/>
                </a:solidFill>
                <a:latin typeface="Times New Roman" pitchFamily="18" charset="0"/>
              </a:rPr>
              <a:t>Persia</a:t>
            </a:r>
          </a:p>
        </p:txBody>
      </p:sp>
      <p:sp>
        <p:nvSpPr>
          <p:cNvPr id="20490" name="Text Box 10"/>
          <p:cNvSpPr txBox="1">
            <a:spLocks noChangeArrowheads="1"/>
          </p:cNvSpPr>
          <p:nvPr/>
        </p:nvSpPr>
        <p:spPr bwMode="auto">
          <a:xfrm>
            <a:off x="2057400" y="5486400"/>
            <a:ext cx="152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None/>
            </a:pPr>
            <a:r>
              <a:rPr lang="en-US" altLang="en-US" b="1" dirty="0">
                <a:solidFill>
                  <a:prstClr val="black"/>
                </a:solidFill>
                <a:latin typeface="Times New Roman" pitchFamily="18" charset="0"/>
              </a:rPr>
              <a:t>Cush</a:t>
            </a:r>
          </a:p>
        </p:txBody>
      </p:sp>
      <p:sp>
        <p:nvSpPr>
          <p:cNvPr id="20491" name="Text Box 11"/>
          <p:cNvSpPr txBox="1">
            <a:spLocks noChangeArrowheads="1"/>
          </p:cNvSpPr>
          <p:nvPr/>
        </p:nvSpPr>
        <p:spPr bwMode="auto">
          <a:xfrm>
            <a:off x="1524000" y="3276600"/>
            <a:ext cx="914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None/>
            </a:pPr>
            <a:r>
              <a:rPr lang="en-US" altLang="en-US" b="1" dirty="0">
                <a:solidFill>
                  <a:prstClr val="black"/>
                </a:solidFill>
                <a:latin typeface="Times New Roman" pitchFamily="18" charset="0"/>
              </a:rPr>
              <a:t>Put</a:t>
            </a:r>
          </a:p>
        </p:txBody>
      </p:sp>
      <p:sp>
        <p:nvSpPr>
          <p:cNvPr id="20492" name="Rectangle 12"/>
          <p:cNvSpPr>
            <a:spLocks noChangeArrowheads="1"/>
          </p:cNvSpPr>
          <p:nvPr/>
        </p:nvSpPr>
        <p:spPr bwMode="auto">
          <a:xfrm>
            <a:off x="5791200" y="5029201"/>
            <a:ext cx="4876800" cy="1384995"/>
          </a:xfrm>
          <a:prstGeom prst="rect">
            <a:avLst/>
          </a:prstGeom>
          <a:solidFill>
            <a:schemeClr val="tx1"/>
          </a:solidFill>
          <a:ln w="76200">
            <a:solidFill>
              <a:srgbClr val="3399FF"/>
            </a:solidFill>
            <a:miter lim="800000"/>
            <a:headEnd/>
            <a:tailEnd/>
          </a:ln>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None/>
            </a:pPr>
            <a:r>
              <a:rPr lang="en-US" altLang="en-US" sz="4800" b="1" dirty="0">
                <a:solidFill>
                  <a:prstClr val="black"/>
                </a:solidFill>
                <a:latin typeface="Times New Roman" pitchFamily="18" charset="0"/>
              </a:rPr>
              <a:t>Ezekiel 38-39</a:t>
            </a:r>
          </a:p>
          <a:p>
            <a:pPr eaLnBrk="1" hangingPunct="1">
              <a:spcBef>
                <a:spcPct val="0"/>
              </a:spcBef>
              <a:buNone/>
            </a:pPr>
            <a:r>
              <a:rPr lang="en-US" altLang="en-US" sz="3600" dirty="0">
                <a:solidFill>
                  <a:prstClr val="black"/>
                </a:solidFill>
                <a:latin typeface="Times New Roman" pitchFamily="18" charset="0"/>
              </a:rPr>
              <a:t>Battle of Gog and Magog</a:t>
            </a:r>
          </a:p>
        </p:txBody>
      </p:sp>
    </p:spTree>
    <p:extLst>
      <p:ext uri="{BB962C8B-B14F-4D97-AF65-F5344CB8AC3E}">
        <p14:creationId xmlns:p14="http://schemas.microsoft.com/office/powerpoint/2010/main" val="3542123582"/>
      </p:ext>
    </p:extLst>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Text Box 5">
            <a:extLst>
              <a:ext uri="{FF2B5EF4-FFF2-40B4-BE49-F238E27FC236}">
                <a16:creationId xmlns:a16="http://schemas.microsoft.com/office/drawing/2014/main" id="{B6BCAB7C-435A-42F8-BD18-F2870AF4081A}"/>
              </a:ext>
            </a:extLst>
          </p:cNvPr>
          <p:cNvSpPr txBox="1">
            <a:spLocks noChangeArrowheads="1"/>
          </p:cNvSpPr>
          <p:nvPr/>
        </p:nvSpPr>
        <p:spPr bwMode="auto">
          <a:xfrm>
            <a:off x="3352800" y="2286000"/>
            <a:ext cx="1676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4400" b="1"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Israel</a:t>
            </a:r>
          </a:p>
        </p:txBody>
      </p:sp>
      <p:sp>
        <p:nvSpPr>
          <p:cNvPr id="8198" name="Text Box 6">
            <a:extLst>
              <a:ext uri="{FF2B5EF4-FFF2-40B4-BE49-F238E27FC236}">
                <a16:creationId xmlns:a16="http://schemas.microsoft.com/office/drawing/2014/main" id="{A82B897E-5546-4C5C-9141-230370F9A4F5}"/>
              </a:ext>
            </a:extLst>
          </p:cNvPr>
          <p:cNvSpPr txBox="1">
            <a:spLocks noChangeArrowheads="1"/>
          </p:cNvSpPr>
          <p:nvPr/>
        </p:nvSpPr>
        <p:spPr bwMode="auto">
          <a:xfrm>
            <a:off x="7696200" y="0"/>
            <a:ext cx="1066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Rosh</a:t>
            </a:r>
          </a:p>
        </p:txBody>
      </p:sp>
      <p:sp>
        <p:nvSpPr>
          <p:cNvPr id="8199" name="Text Box 7">
            <a:extLst>
              <a:ext uri="{FF2B5EF4-FFF2-40B4-BE49-F238E27FC236}">
                <a16:creationId xmlns:a16="http://schemas.microsoft.com/office/drawing/2014/main" id="{1E6080E5-9F12-4B33-AD33-FBC1EF7DA385}"/>
              </a:ext>
            </a:extLst>
          </p:cNvPr>
          <p:cNvSpPr txBox="1">
            <a:spLocks noChangeArrowheads="1"/>
          </p:cNvSpPr>
          <p:nvPr/>
        </p:nvSpPr>
        <p:spPr bwMode="auto">
          <a:xfrm>
            <a:off x="9067800" y="228600"/>
            <a:ext cx="1600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Magog</a:t>
            </a:r>
          </a:p>
        </p:txBody>
      </p:sp>
      <p:sp>
        <p:nvSpPr>
          <p:cNvPr id="8200" name="Text Box 8">
            <a:extLst>
              <a:ext uri="{FF2B5EF4-FFF2-40B4-BE49-F238E27FC236}">
                <a16:creationId xmlns:a16="http://schemas.microsoft.com/office/drawing/2014/main" id="{18338CF6-1910-48F7-BB14-2D743C4D85B7}"/>
              </a:ext>
            </a:extLst>
          </p:cNvPr>
          <p:cNvSpPr txBox="1">
            <a:spLocks noChangeArrowheads="1"/>
          </p:cNvSpPr>
          <p:nvPr/>
        </p:nvSpPr>
        <p:spPr bwMode="auto">
          <a:xfrm>
            <a:off x="2667000" y="762000"/>
            <a:ext cx="3810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Meshech, Tubal, Gomer, Togarmah</a:t>
            </a:r>
          </a:p>
        </p:txBody>
      </p:sp>
      <p:sp>
        <p:nvSpPr>
          <p:cNvPr id="8201" name="Text Box 9">
            <a:extLst>
              <a:ext uri="{FF2B5EF4-FFF2-40B4-BE49-F238E27FC236}">
                <a16:creationId xmlns:a16="http://schemas.microsoft.com/office/drawing/2014/main" id="{F30CFDDF-361B-46DE-9FB3-31368D49DB58}"/>
              </a:ext>
            </a:extLst>
          </p:cNvPr>
          <p:cNvSpPr txBox="1">
            <a:spLocks noChangeArrowheads="1"/>
          </p:cNvSpPr>
          <p:nvPr/>
        </p:nvSpPr>
        <p:spPr bwMode="auto">
          <a:xfrm>
            <a:off x="7543800" y="2057400"/>
            <a:ext cx="1447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Persia</a:t>
            </a:r>
          </a:p>
        </p:txBody>
      </p:sp>
      <p:sp>
        <p:nvSpPr>
          <p:cNvPr id="8202" name="Text Box 10">
            <a:extLst>
              <a:ext uri="{FF2B5EF4-FFF2-40B4-BE49-F238E27FC236}">
                <a16:creationId xmlns:a16="http://schemas.microsoft.com/office/drawing/2014/main" id="{105062F4-CC08-490C-AF50-0D93F7F9BDCE}"/>
              </a:ext>
            </a:extLst>
          </p:cNvPr>
          <p:cNvSpPr txBox="1">
            <a:spLocks noChangeArrowheads="1"/>
          </p:cNvSpPr>
          <p:nvPr/>
        </p:nvSpPr>
        <p:spPr bwMode="auto">
          <a:xfrm>
            <a:off x="2057400" y="5486400"/>
            <a:ext cx="152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Cush</a:t>
            </a:r>
          </a:p>
        </p:txBody>
      </p:sp>
      <p:sp>
        <p:nvSpPr>
          <p:cNvPr id="8203" name="Text Box 11">
            <a:extLst>
              <a:ext uri="{FF2B5EF4-FFF2-40B4-BE49-F238E27FC236}">
                <a16:creationId xmlns:a16="http://schemas.microsoft.com/office/drawing/2014/main" id="{165719D4-5E83-46D0-BB46-947A274CDE5D}"/>
              </a:ext>
            </a:extLst>
          </p:cNvPr>
          <p:cNvSpPr txBox="1">
            <a:spLocks noChangeArrowheads="1"/>
          </p:cNvSpPr>
          <p:nvPr/>
        </p:nvSpPr>
        <p:spPr bwMode="auto">
          <a:xfrm>
            <a:off x="1524000" y="3276600"/>
            <a:ext cx="914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Put</a:t>
            </a:r>
          </a:p>
        </p:txBody>
      </p:sp>
      <p:sp>
        <p:nvSpPr>
          <p:cNvPr id="8204" name="Rectangle 12">
            <a:extLst>
              <a:ext uri="{FF2B5EF4-FFF2-40B4-BE49-F238E27FC236}">
                <a16:creationId xmlns:a16="http://schemas.microsoft.com/office/drawing/2014/main" id="{E22BD930-3213-4BCF-9209-CC3D042889E3}"/>
              </a:ext>
            </a:extLst>
          </p:cNvPr>
          <p:cNvSpPr>
            <a:spLocks noChangeArrowheads="1"/>
          </p:cNvSpPr>
          <p:nvPr/>
        </p:nvSpPr>
        <p:spPr bwMode="auto">
          <a:xfrm>
            <a:off x="6477000" y="5155852"/>
            <a:ext cx="4114800" cy="1384995"/>
          </a:xfrm>
          <a:prstGeom prst="rect">
            <a:avLst/>
          </a:prstGeom>
          <a:noFill/>
          <a:ln w="76200">
            <a:noFill/>
            <a:miter lim="800000"/>
            <a:headEnd/>
            <a:tailEnd/>
          </a:ln>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Ezekiel 38-39</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pic>
        <p:nvPicPr>
          <p:cNvPr id="5122" name="Picture 2" descr="Russia and Turkey Getting Cozy? Why It Could Point to Bible Prophecy of Gog  and Magog Being Fulfilled | CBN News">
            <a:extLst>
              <a:ext uri="{FF2B5EF4-FFF2-40B4-BE49-F238E27FC236}">
                <a16:creationId xmlns:a16="http://schemas.microsoft.com/office/drawing/2014/main" id="{88088D7D-ADAE-45F6-B1C1-FA674EB6A7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4E66C7-3A2F-F9ED-9973-9DF96E5E1D21}"/>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A25E7FD3-151B-68F1-E11D-A848A64A69CE}"/>
              </a:ext>
            </a:extLst>
          </p:cNvPr>
          <p:cNvPicPr>
            <a:picLocks noChangeAspect="1"/>
          </p:cNvPicPr>
          <p:nvPr/>
        </p:nvPicPr>
        <p:blipFill>
          <a:blip r:embed="rId3"/>
          <a:stretch>
            <a:fillRect/>
          </a:stretch>
        </p:blipFill>
        <p:spPr>
          <a:xfrm>
            <a:off x="0" y="1"/>
            <a:ext cx="12192000" cy="6867236"/>
          </a:xfrm>
          <a:prstGeom prst="rect">
            <a:avLst/>
          </a:prstGeom>
        </p:spPr>
      </p:pic>
      <p:sp>
        <p:nvSpPr>
          <p:cNvPr id="2" name="TextBox 1">
            <a:extLst>
              <a:ext uri="{FF2B5EF4-FFF2-40B4-BE49-F238E27FC236}">
                <a16:creationId xmlns:a16="http://schemas.microsoft.com/office/drawing/2014/main" id="{B7A3077B-FEAD-6725-4FDE-4A30251A9090}"/>
              </a:ext>
            </a:extLst>
          </p:cNvPr>
          <p:cNvSpPr txBox="1"/>
          <p:nvPr/>
        </p:nvSpPr>
        <p:spPr>
          <a:xfrm>
            <a:off x="895928" y="748146"/>
            <a:ext cx="2567709" cy="3170099"/>
          </a:xfrm>
          <a:prstGeom prst="rect">
            <a:avLst/>
          </a:prstGeom>
          <a:noFill/>
        </p:spPr>
        <p:txBody>
          <a:bodyPr wrap="square" rtlCol="0">
            <a:spAutoFit/>
          </a:bodyPr>
          <a:lstStyle/>
          <a:p>
            <a:r>
              <a:rPr lang="en-US" sz="4000" b="1" dirty="0">
                <a:latin typeface="Cambria" panose="02040503050406030204" pitchFamily="18" charset="0"/>
                <a:ea typeface="Cambria" panose="02040503050406030204" pitchFamily="18" charset="0"/>
              </a:rPr>
              <a:t>Iran</a:t>
            </a:r>
          </a:p>
          <a:p>
            <a:endParaRPr lang="en-US" sz="4000" b="1" dirty="0">
              <a:latin typeface="Cambria" panose="02040503050406030204" pitchFamily="18" charset="0"/>
              <a:ea typeface="Cambria" panose="02040503050406030204" pitchFamily="18" charset="0"/>
            </a:endParaRPr>
          </a:p>
          <a:p>
            <a:endParaRPr lang="en-US" sz="4000" b="1" dirty="0">
              <a:latin typeface="Cambria" panose="02040503050406030204" pitchFamily="18" charset="0"/>
              <a:ea typeface="Cambria" panose="02040503050406030204" pitchFamily="18" charset="0"/>
            </a:endParaRPr>
          </a:p>
          <a:p>
            <a:endParaRPr lang="en-US" sz="4000" b="1" dirty="0">
              <a:latin typeface="Cambria" panose="02040503050406030204" pitchFamily="18" charset="0"/>
              <a:ea typeface="Cambria" panose="02040503050406030204" pitchFamily="18" charset="0"/>
            </a:endParaRPr>
          </a:p>
          <a:p>
            <a:endParaRPr lang="en-US" sz="4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552154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252FCF-C2B3-91FA-23C0-08DFFCE26F61}"/>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7385CE28-AE93-D47E-9F1A-5EE3A9AF8533}"/>
              </a:ext>
            </a:extLst>
          </p:cNvPr>
          <p:cNvPicPr>
            <a:picLocks noChangeAspect="1"/>
          </p:cNvPicPr>
          <p:nvPr/>
        </p:nvPicPr>
        <p:blipFill>
          <a:blip r:embed="rId2"/>
          <a:stretch>
            <a:fillRect/>
          </a:stretch>
        </p:blipFill>
        <p:spPr>
          <a:xfrm>
            <a:off x="0" y="1"/>
            <a:ext cx="12192000" cy="6857999"/>
          </a:xfrm>
          <a:prstGeom prst="rect">
            <a:avLst/>
          </a:prstGeom>
        </p:spPr>
      </p:pic>
      <p:sp>
        <p:nvSpPr>
          <p:cNvPr id="3" name="TextBox 2">
            <a:extLst>
              <a:ext uri="{FF2B5EF4-FFF2-40B4-BE49-F238E27FC236}">
                <a16:creationId xmlns:a16="http://schemas.microsoft.com/office/drawing/2014/main" id="{16EF33CF-9D29-D2A1-062D-F1C8195D53A9}"/>
              </a:ext>
            </a:extLst>
          </p:cNvPr>
          <p:cNvSpPr txBox="1"/>
          <p:nvPr/>
        </p:nvSpPr>
        <p:spPr>
          <a:xfrm>
            <a:off x="794327" y="818334"/>
            <a:ext cx="10427855" cy="5369419"/>
          </a:xfrm>
          <a:prstGeom prst="rect">
            <a:avLst/>
          </a:prstGeom>
          <a:noFill/>
        </p:spPr>
        <p:txBody>
          <a:bodyPr wrap="square">
            <a:spAutoFit/>
          </a:bodyPr>
          <a:lstStyle/>
          <a:p>
            <a:pPr>
              <a:lnSpc>
                <a:spcPts val="4050"/>
              </a:lnSpc>
              <a:spcAft>
                <a:spcPts val="750"/>
              </a:spcAft>
            </a:pPr>
            <a:r>
              <a:rPr lang="en-US" sz="4000" b="1" dirty="0">
                <a:latin typeface="Cambria" panose="02040503050406030204" pitchFamily="18" charset="0"/>
                <a:ea typeface="Cambria" panose="02040503050406030204" pitchFamily="18" charset="0"/>
              </a:rPr>
              <a:t>Turkey</a:t>
            </a:r>
          </a:p>
          <a:p>
            <a:pPr>
              <a:lnSpc>
                <a:spcPts val="4050"/>
              </a:lnSpc>
              <a:spcAft>
                <a:spcPts val="750"/>
              </a:spcAft>
            </a:pPr>
            <a:endParaRPr lang="en-US" sz="3600" i="0" u="none" strike="noStrike" dirty="0">
              <a:effectLst/>
              <a:latin typeface="Cambria" panose="02040503050406030204" pitchFamily="18" charset="0"/>
              <a:ea typeface="Cambria" panose="02040503050406030204" pitchFamily="18" charset="0"/>
            </a:endParaRPr>
          </a:p>
          <a:p>
            <a:pPr>
              <a:lnSpc>
                <a:spcPts val="4050"/>
              </a:lnSpc>
              <a:spcAft>
                <a:spcPts val="750"/>
              </a:spcAft>
            </a:pPr>
            <a:r>
              <a:rPr lang="en-US" sz="3600" i="0" u="none" strike="noStrike" dirty="0">
                <a:effectLst/>
                <a:latin typeface="Cambria" panose="02040503050406030204" pitchFamily="18" charset="0"/>
                <a:ea typeface="Cambria" panose="02040503050406030204" pitchFamily="18" charset="0"/>
              </a:rPr>
              <a:t>“Erdogan says Turkey might enter Israel to help Palestinians” </a:t>
            </a:r>
            <a:r>
              <a:rPr lang="en-US" sz="3600" b="0" i="1" u="none" strike="noStrike" dirty="0">
                <a:effectLst/>
                <a:latin typeface="Cambria" panose="02040503050406030204" pitchFamily="18" charset="0"/>
                <a:ea typeface="Cambria" panose="02040503050406030204" pitchFamily="18" charset="0"/>
              </a:rPr>
              <a:t>Reuters</a:t>
            </a:r>
            <a:r>
              <a:rPr lang="en-US" sz="3600" b="0" i="0" u="none" strike="noStrike" dirty="0">
                <a:effectLst/>
                <a:latin typeface="Cambria" panose="02040503050406030204" pitchFamily="18" charset="0"/>
                <a:ea typeface="Cambria" panose="02040503050406030204" pitchFamily="18" charset="0"/>
              </a:rPr>
              <a:t> 7/28/24</a:t>
            </a:r>
          </a:p>
          <a:p>
            <a:pPr algn="l">
              <a:lnSpc>
                <a:spcPts val="4050"/>
              </a:lnSpc>
              <a:spcAft>
                <a:spcPts val="750"/>
              </a:spcAft>
            </a:pPr>
            <a:endParaRPr lang="en-US" sz="3600" dirty="0">
              <a:latin typeface="var(--font-family-secondary)"/>
            </a:endParaRPr>
          </a:p>
          <a:p>
            <a:pPr algn="l">
              <a:lnSpc>
                <a:spcPts val="4050"/>
              </a:lnSpc>
              <a:spcAft>
                <a:spcPts val="750"/>
              </a:spcAft>
            </a:pPr>
            <a:r>
              <a:rPr lang="en-US" sz="3600" i="0" dirty="0">
                <a:effectLst/>
                <a:latin typeface="Cambria" panose="02040503050406030204" pitchFamily="18" charset="0"/>
                <a:ea typeface="Cambria" panose="02040503050406030204" pitchFamily="18" charset="0"/>
              </a:rPr>
              <a:t>“Turkey Cuts Off Relations With Israel”        </a:t>
            </a:r>
            <a:r>
              <a:rPr lang="en-US" sz="3600" i="1" dirty="0">
                <a:effectLst/>
                <a:latin typeface="Cambria" panose="02040503050406030204" pitchFamily="18" charset="0"/>
                <a:ea typeface="Cambria" panose="02040503050406030204" pitchFamily="18" charset="0"/>
              </a:rPr>
              <a:t>Newsweek </a:t>
            </a:r>
            <a:r>
              <a:rPr lang="en-US" sz="3600" dirty="0">
                <a:effectLst/>
                <a:latin typeface="Cambria" panose="02040503050406030204" pitchFamily="18" charset="0"/>
                <a:ea typeface="Cambria" panose="02040503050406030204" pitchFamily="18" charset="0"/>
              </a:rPr>
              <a:t>(11/13/24)</a:t>
            </a:r>
          </a:p>
          <a:p>
            <a:pPr algn="l">
              <a:lnSpc>
                <a:spcPts val="4050"/>
              </a:lnSpc>
              <a:spcAft>
                <a:spcPts val="750"/>
              </a:spcAft>
            </a:pPr>
            <a:endParaRPr lang="en-US" b="1" dirty="0">
              <a:solidFill>
                <a:srgbClr val="000000"/>
              </a:solidFill>
              <a:latin typeface="var(--font-family-secondary)"/>
            </a:endParaRPr>
          </a:p>
          <a:p>
            <a:pPr algn="l">
              <a:lnSpc>
                <a:spcPts val="4050"/>
              </a:lnSpc>
              <a:spcAft>
                <a:spcPts val="750"/>
              </a:spcAft>
            </a:pPr>
            <a:endParaRPr lang="en-US" b="1" i="0" dirty="0">
              <a:solidFill>
                <a:srgbClr val="000000"/>
              </a:solidFill>
              <a:effectLst/>
              <a:latin typeface="var(--font-family-secondary)"/>
            </a:endParaRPr>
          </a:p>
        </p:txBody>
      </p:sp>
    </p:spTree>
    <p:extLst>
      <p:ext uri="{BB962C8B-B14F-4D97-AF65-F5344CB8AC3E}">
        <p14:creationId xmlns:p14="http://schemas.microsoft.com/office/powerpoint/2010/main" val="1759558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3409FE-81B1-20BB-7218-10A27C4B76A5}"/>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83DE0FA5-F9BD-A9D8-3CF0-401401F1485F}"/>
              </a:ext>
            </a:extLst>
          </p:cNvPr>
          <p:cNvPicPr>
            <a:picLocks noChangeAspect="1"/>
          </p:cNvPicPr>
          <p:nvPr/>
        </p:nvPicPr>
        <p:blipFill>
          <a:blip r:embed="rId3"/>
          <a:stretch>
            <a:fillRect/>
          </a:stretch>
        </p:blipFill>
        <p:spPr>
          <a:xfrm>
            <a:off x="0" y="0"/>
            <a:ext cx="12192000" cy="7075055"/>
          </a:xfrm>
          <a:prstGeom prst="rect">
            <a:avLst/>
          </a:prstGeom>
        </p:spPr>
      </p:pic>
      <p:sp>
        <p:nvSpPr>
          <p:cNvPr id="3" name="TextBox 2">
            <a:extLst>
              <a:ext uri="{FF2B5EF4-FFF2-40B4-BE49-F238E27FC236}">
                <a16:creationId xmlns:a16="http://schemas.microsoft.com/office/drawing/2014/main" id="{260A7EEB-2180-833B-9488-28C20E6AB786}"/>
              </a:ext>
            </a:extLst>
          </p:cNvPr>
          <p:cNvSpPr txBox="1"/>
          <p:nvPr/>
        </p:nvSpPr>
        <p:spPr>
          <a:xfrm>
            <a:off x="535707" y="566662"/>
            <a:ext cx="10270837" cy="61247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“many peoples with you” </a:t>
            </a:r>
            <a:r>
              <a:rPr kumimoji="0" lang="en-US" sz="4000" b="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(Ezekiel 38:6)</a:t>
            </a:r>
            <a:endParaRPr lang="en-US" sz="3600" dirty="0">
              <a:solidFill>
                <a:prstClr val="black"/>
              </a:solidFill>
              <a:latin typeface="Cambria" panose="02040503050406030204" pitchFamily="18" charset="0"/>
              <a:ea typeface="Cambria" panose="02040503050406030204" pitchFamily="18" charset="0"/>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lang="en-US" sz="4000" dirty="0">
                <a:solidFill>
                  <a:prstClr val="black"/>
                </a:solidFill>
                <a:latin typeface="Cambria" panose="02040503050406030204" pitchFamily="18" charset="0"/>
                <a:ea typeface="Cambria" panose="02040503050406030204" pitchFamily="18" charset="0"/>
              </a:rPr>
              <a:t>1) Inner ring of nations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2) The Axis of Resistance (</a:t>
            </a:r>
            <a:r>
              <a:rPr lang="en-US" sz="4000" dirty="0">
                <a:solidFill>
                  <a:prstClr val="black"/>
                </a:solidFill>
                <a:latin typeface="Cambria" panose="02040503050406030204" pitchFamily="18" charset="0"/>
                <a:ea typeface="Cambria" panose="02040503050406030204" pitchFamily="18" charset="0"/>
              </a:rPr>
              <a:t>Iranian proxies)</a:t>
            </a: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Gaza (Hamas)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solidFill>
                  <a:prstClr val="black"/>
                </a:solidFill>
                <a:latin typeface="Cambria" panose="02040503050406030204" pitchFamily="18" charset="0"/>
                <a:ea typeface="Cambria" panose="02040503050406030204" pitchFamily="18" charset="0"/>
              </a:rPr>
              <a:t>	Lebanon (Hezbollah)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solidFill>
                  <a:prstClr val="black"/>
                </a:solidFill>
                <a:latin typeface="Cambria" panose="02040503050406030204" pitchFamily="18" charset="0"/>
                <a:ea typeface="Cambria" panose="02040503050406030204" pitchFamily="18" charset="0"/>
              </a:rPr>
              <a:t>	Syria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lang="en-US" sz="3600" dirty="0">
                <a:solidFill>
                  <a:prstClr val="black"/>
                </a:solidFill>
                <a:latin typeface="Cambria" panose="02040503050406030204" pitchFamily="18" charset="0"/>
                <a:ea typeface="Cambria" panose="02040503050406030204" pitchFamily="18" charset="0"/>
              </a:rPr>
              <a:t>Iraq (numerous militia groups)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solidFill>
                  <a:prstClr val="black"/>
                </a:solidFill>
                <a:latin typeface="Cambria" panose="02040503050406030204" pitchFamily="18" charset="0"/>
                <a:ea typeface="Cambria" panose="02040503050406030204" pitchFamily="18" charset="0"/>
              </a:rPr>
              <a:t>	West Bank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Yemen (Houthis)</a:t>
            </a:r>
          </a:p>
        </p:txBody>
      </p:sp>
    </p:spTree>
    <p:extLst>
      <p:ext uri="{BB962C8B-B14F-4D97-AF65-F5344CB8AC3E}">
        <p14:creationId xmlns:p14="http://schemas.microsoft.com/office/powerpoint/2010/main" val="2842422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E7D3CA-3929-02CD-2F7A-C7AFDC99A5D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DAC674F3-DF4B-AE05-F06D-6CBB1C9BD8FE}"/>
              </a:ext>
            </a:extLst>
          </p:cNvPr>
          <p:cNvPicPr>
            <a:picLocks noChangeAspect="1"/>
          </p:cNvPicPr>
          <p:nvPr/>
        </p:nvPicPr>
        <p:blipFill>
          <a:blip r:embed="rId2"/>
          <a:stretch>
            <a:fillRect/>
          </a:stretch>
        </p:blipFill>
        <p:spPr>
          <a:xfrm>
            <a:off x="0" y="1"/>
            <a:ext cx="12192000" cy="6857999"/>
          </a:xfrm>
          <a:prstGeom prst="rect">
            <a:avLst/>
          </a:prstGeom>
        </p:spPr>
      </p:pic>
      <p:sp>
        <p:nvSpPr>
          <p:cNvPr id="3" name="TextBox 2">
            <a:extLst>
              <a:ext uri="{FF2B5EF4-FFF2-40B4-BE49-F238E27FC236}">
                <a16:creationId xmlns:a16="http://schemas.microsoft.com/office/drawing/2014/main" id="{CDFE3B26-9ED8-10BC-B574-7637AE210C5A}"/>
              </a:ext>
            </a:extLst>
          </p:cNvPr>
          <p:cNvSpPr txBox="1"/>
          <p:nvPr/>
        </p:nvSpPr>
        <p:spPr>
          <a:xfrm>
            <a:off x="849744" y="612844"/>
            <a:ext cx="10418619" cy="486287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solidFill>
                  <a:prstClr val="black"/>
                </a:solidFill>
                <a:latin typeface="Cambria" panose="02040503050406030204" pitchFamily="18" charset="0"/>
                <a:ea typeface="Cambria" panose="02040503050406030204" pitchFamily="18" charset="0"/>
              </a:rPr>
              <a:t>3) Russian mercenaries like those being recruited in Ukraine</a:t>
            </a:r>
            <a:endParaRPr kumimoji="0" lang="en-US" sz="4000" b="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lang="en-US" sz="4000" b="1" dirty="0">
                <a:solidFill>
                  <a:prstClr val="black"/>
                </a:solidFill>
                <a:latin typeface="Cambria" panose="02040503050406030204" pitchFamily="18" charset="0"/>
                <a:ea typeface="Cambria" panose="02040503050406030204" pitchFamily="18" charset="0"/>
              </a:rPr>
              <a:t>	</a:t>
            </a:r>
            <a:r>
              <a:rPr lang="en-US" sz="3600" dirty="0">
                <a:solidFill>
                  <a:prstClr val="black"/>
                </a:solidFill>
                <a:latin typeface="Cambria" panose="02040503050406030204" pitchFamily="18" charset="0"/>
                <a:ea typeface="Cambria" panose="02040503050406030204" pitchFamily="18" charset="0"/>
              </a:rPr>
              <a:t>Yemen (Russia has recruited “hundreds” of 	Houthi fighters)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solidFill>
                  <a:prstClr val="black"/>
                </a:solidFill>
                <a:latin typeface="Cambria" panose="02040503050406030204" pitchFamily="18" charset="0"/>
                <a:ea typeface="Cambria" panose="02040503050406030204" pitchFamily="18" charset="0"/>
              </a:rPr>
              <a:t>	N. Korea (11,000)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solidFill>
                  <a:prstClr val="black"/>
                </a:solidFill>
                <a:latin typeface="Cambria" panose="02040503050406030204" pitchFamily="18" charset="0"/>
                <a:ea typeface="Cambria" panose="02040503050406030204" pitchFamily="18" charset="0"/>
              </a:rPr>
              <a:t>	Nepal (15,000)</a:t>
            </a:r>
            <a:endParaRPr kumimoji="0" lang="en-US" sz="360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7523094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A6DBB6-967F-F657-BC1B-2DC7E96C70A9}"/>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EB2E2FA-4649-6CD3-1629-69876078A7E2}"/>
              </a:ext>
            </a:extLst>
          </p:cNvPr>
          <p:cNvPicPr>
            <a:picLocks noChangeAspect="1"/>
          </p:cNvPicPr>
          <p:nvPr/>
        </p:nvPicPr>
        <p:blipFill>
          <a:blip r:embed="rId2"/>
          <a:stretch>
            <a:fillRect/>
          </a:stretch>
        </p:blipFill>
        <p:spPr>
          <a:xfrm>
            <a:off x="0" y="1"/>
            <a:ext cx="12192000" cy="6857999"/>
          </a:xfrm>
          <a:prstGeom prst="rect">
            <a:avLst/>
          </a:prstGeom>
        </p:spPr>
      </p:pic>
      <p:sp>
        <p:nvSpPr>
          <p:cNvPr id="3" name="TextBox 2">
            <a:extLst>
              <a:ext uri="{FF2B5EF4-FFF2-40B4-BE49-F238E27FC236}">
                <a16:creationId xmlns:a16="http://schemas.microsoft.com/office/drawing/2014/main" id="{B26D0294-00FF-40F5-6D4C-0860C421B593}"/>
              </a:ext>
            </a:extLst>
          </p:cNvPr>
          <p:cNvSpPr txBox="1"/>
          <p:nvPr/>
        </p:nvSpPr>
        <p:spPr>
          <a:xfrm>
            <a:off x="886690" y="816044"/>
            <a:ext cx="10418619" cy="39703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Current events point toward the Gog-Magog War.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600" dirty="0">
              <a:solidFill>
                <a:prstClr val="black"/>
              </a:solidFill>
              <a:latin typeface="Cambria" panose="02040503050406030204" pitchFamily="18" charset="0"/>
              <a:ea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solidFill>
                  <a:prstClr val="black"/>
                </a:solidFill>
                <a:latin typeface="Cambria" panose="02040503050406030204" pitchFamily="18" charset="0"/>
                <a:ea typeface="Cambria" panose="02040503050406030204" pitchFamily="18" charset="0"/>
              </a:rPr>
              <a:t>The timing could be before the rapture or before the Tribulation if the precondition of rest and security is  in place.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solidFill>
                  <a:prstClr val="black"/>
                </a:solidFill>
                <a:latin typeface="Cambria" panose="02040503050406030204" pitchFamily="18" charset="0"/>
                <a:ea typeface="Cambria" panose="02040503050406030204" pitchFamily="18" charset="0"/>
              </a:rPr>
              <a:t>The coalition is coalescing before our eyes.</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508489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4596B3-423A-B109-EC63-55E3FD465807}"/>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07C4BFAF-E8B6-E195-ED5C-06A8CA9481E2}"/>
              </a:ext>
            </a:extLst>
          </p:cNvPr>
          <p:cNvPicPr>
            <a:picLocks noChangeAspect="1"/>
          </p:cNvPicPr>
          <p:nvPr/>
        </p:nvPicPr>
        <p:blipFill>
          <a:blip r:embed="rId2"/>
          <a:stretch>
            <a:fillRect/>
          </a:stretch>
        </p:blipFill>
        <p:spPr>
          <a:xfrm>
            <a:off x="0" y="1"/>
            <a:ext cx="12192000" cy="6857999"/>
          </a:xfrm>
          <a:prstGeom prst="rect">
            <a:avLst/>
          </a:prstGeom>
        </p:spPr>
      </p:pic>
      <p:sp>
        <p:nvSpPr>
          <p:cNvPr id="3" name="TextBox 2">
            <a:extLst>
              <a:ext uri="{FF2B5EF4-FFF2-40B4-BE49-F238E27FC236}">
                <a16:creationId xmlns:a16="http://schemas.microsoft.com/office/drawing/2014/main" id="{086E97C9-7278-E0C4-B12C-399353CF2BEB}"/>
              </a:ext>
            </a:extLst>
          </p:cNvPr>
          <p:cNvSpPr txBox="1"/>
          <p:nvPr/>
        </p:nvSpPr>
        <p:spPr>
          <a:xfrm>
            <a:off x="628071" y="397401"/>
            <a:ext cx="10797311" cy="44627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I. The Period</a:t>
            </a:r>
            <a:r>
              <a:rPr kumimoji="0" lang="en-US" sz="5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8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Timing / Chronology</a:t>
            </a: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3600" b="0" i="0" u="sng"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3 Timing Clues</a:t>
            </a: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1) </a:t>
            </a:r>
            <a:r>
              <a:rPr kumimoji="0" lang="en-US" sz="36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“the latter years” </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(38:8)</a:t>
            </a: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36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“the last days” </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(38:16)  14X in the OT</a:t>
            </a:r>
          </a:p>
          <a:p>
            <a:pPr marL="0" marR="0" lvl="0" indent="0" algn="l" defTabSz="914400" rtl="0" eaLnBrk="1" fontAlgn="auto" latinLnBrk="0" hangingPunct="1">
              <a:lnSpc>
                <a:spcPct val="100000"/>
              </a:lnSpc>
              <a:spcBef>
                <a:spcPts val="120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2) </a:t>
            </a:r>
            <a:r>
              <a:rPr kumimoji="0" lang="en-US" sz="36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Israel regathered</a:t>
            </a:r>
          </a:p>
        </p:txBody>
      </p:sp>
    </p:spTree>
    <p:extLst>
      <p:ext uri="{BB962C8B-B14F-4D97-AF65-F5344CB8AC3E}">
        <p14:creationId xmlns:p14="http://schemas.microsoft.com/office/powerpoint/2010/main" val="17787454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7571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51A6C0-2E68-2A6C-13E8-D774C8AC7BA4}"/>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B259FB0-F1C1-7BA8-8FB2-BEC1493BFFB6}"/>
              </a:ext>
            </a:extLst>
          </p:cNvPr>
          <p:cNvPicPr>
            <a:picLocks noChangeAspect="1"/>
          </p:cNvPicPr>
          <p:nvPr/>
        </p:nvPicPr>
        <p:blipFill>
          <a:blip r:embed="rId2"/>
          <a:stretch>
            <a:fillRect/>
          </a:stretch>
        </p:blipFill>
        <p:spPr>
          <a:xfrm>
            <a:off x="0" y="1"/>
            <a:ext cx="12192000" cy="6857999"/>
          </a:xfrm>
          <a:prstGeom prst="rect">
            <a:avLst/>
          </a:prstGeom>
        </p:spPr>
      </p:pic>
      <p:sp>
        <p:nvSpPr>
          <p:cNvPr id="3" name="TextBox 2">
            <a:extLst>
              <a:ext uri="{FF2B5EF4-FFF2-40B4-BE49-F238E27FC236}">
                <a16:creationId xmlns:a16="http://schemas.microsoft.com/office/drawing/2014/main" id="{1F73D291-B4A3-538C-F3BB-238C3E4B041E}"/>
              </a:ext>
            </a:extLst>
          </p:cNvPr>
          <p:cNvSpPr txBox="1"/>
          <p:nvPr/>
        </p:nvSpPr>
        <p:spPr>
          <a:xfrm>
            <a:off x="697344" y="840746"/>
            <a:ext cx="10797311" cy="5232202"/>
          </a:xfrm>
          <a:prstGeom prst="rect">
            <a:avLst/>
          </a:prstGeom>
          <a:noFill/>
        </p:spPr>
        <p:txBody>
          <a:bodyPr wrap="square">
            <a:spAutoFit/>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3600" b="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3) Israel at Rest </a:t>
            </a: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36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“living securely” </a:t>
            </a:r>
            <a:r>
              <a:rPr kumimoji="0" lang="en-US" sz="3600" b="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(38:8, 11, 14; 39:6, 26)</a:t>
            </a:r>
            <a:endParaRPr lang="en-US" sz="3600" dirty="0">
              <a:solidFill>
                <a:prstClr val="black"/>
              </a:solidFill>
              <a:latin typeface="Cambria" panose="02040503050406030204" pitchFamily="18" charset="0"/>
              <a:ea typeface="Cambria" panose="02040503050406030204" pitchFamily="18" charset="0"/>
            </a:endParaRPr>
          </a:p>
          <a:p>
            <a:pPr>
              <a:defRPr/>
            </a:pPr>
            <a:r>
              <a:rPr lang="en-US" sz="3600" dirty="0">
                <a:solidFill>
                  <a:prstClr val="black"/>
                </a:solidFill>
                <a:latin typeface="Cambria" panose="02040503050406030204" pitchFamily="18" charset="0"/>
                <a:ea typeface="Cambria" panose="02040503050406030204" pitchFamily="18" charset="0"/>
              </a:rPr>
              <a:t>s</a:t>
            </a:r>
            <a:r>
              <a:rPr kumimoji="0" lang="en-US" sz="3600" b="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ecurely</a:t>
            </a:r>
            <a:r>
              <a:rPr kumimoji="0" lang="en-US" sz="3600" b="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undisturbed</a:t>
            </a:r>
            <a:r>
              <a:rPr lang="en-US" sz="3600" i="1" dirty="0">
                <a:solidFill>
                  <a:prstClr val="black"/>
                </a:solidFill>
                <a:latin typeface="Cambria" panose="02040503050406030204" pitchFamily="18" charset="0"/>
                <a:ea typeface="Cambria" panose="020405030504060302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600" i="1" dirty="0">
              <a:solidFill>
                <a:prstClr val="black"/>
              </a:solidFill>
              <a:latin typeface="Cambria" panose="02040503050406030204" pitchFamily="18" charset="0"/>
              <a:ea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i="1" dirty="0">
                <a:solidFill>
                  <a:prstClr val="black"/>
                </a:solidFill>
                <a:latin typeface="Cambria" panose="02040503050406030204" pitchFamily="18" charset="0"/>
                <a:ea typeface="Cambria" panose="02040503050406030204" pitchFamily="18" charset="0"/>
              </a:rPr>
              <a:t>“rest” </a:t>
            </a:r>
            <a:r>
              <a:rPr lang="en-US" sz="3600" dirty="0">
                <a:solidFill>
                  <a:prstClr val="black"/>
                </a:solidFill>
                <a:latin typeface="Cambria" panose="02040503050406030204" pitchFamily="18" charset="0"/>
                <a:ea typeface="Cambria" panose="02040503050406030204" pitchFamily="18" charset="0"/>
              </a:rPr>
              <a:t>(38:11)    “to allow one’s hands to drop,  					    “drooping of the head”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solidFill>
                  <a:prstClr val="black"/>
                </a:solidFill>
                <a:latin typeface="Cambria" panose="02040503050406030204" pitchFamily="18" charset="0"/>
                <a:ea typeface="Cambria" panose="02040503050406030204" pitchFamily="18" charset="0"/>
              </a:rPr>
              <a:t>	“peaceful and undisturbed”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“the peaceful ones living securely”</a:t>
            </a:r>
            <a:endParaRPr kumimoji="0" lang="en-US" sz="5400" b="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084209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4578" name="Picture 2" descr="118-Setting-the-St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4343401"/>
            <a:ext cx="578485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3" descr="118-Setting-the-St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3048001"/>
            <a:ext cx="3411538"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4" descr="118-Setting-the-St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00" y="914401"/>
            <a:ext cx="1887538" cy="190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5" descr="118-Setting-the-St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48001" y="4495800"/>
            <a:ext cx="1122363"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6" descr="118-Setting-the-St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29400" y="4648200"/>
            <a:ext cx="1022350"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7" descr="118-Setting-the-Sta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53201" y="3124200"/>
            <a:ext cx="1038225"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8" descr="118-Setting-the-Stag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29200" y="2514601"/>
            <a:ext cx="109855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Picture 9" descr="118-Setting-the-Stag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724400" y="3124200"/>
            <a:ext cx="395288"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6" name="Picture 10" descr="118-Setting-the-Stag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29001" y="990601"/>
            <a:ext cx="1876425" cy="346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7" name="Picture 11" descr="118-Setting-the-Stag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24201" y="2590801"/>
            <a:ext cx="773113" cy="170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8" name="Picture 12" descr="118-Setting-the-Stag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09801" y="3810000"/>
            <a:ext cx="72072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9" name="Text Box 13"/>
          <p:cNvSpPr txBox="1">
            <a:spLocks noChangeArrowheads="1"/>
          </p:cNvSpPr>
          <p:nvPr/>
        </p:nvSpPr>
        <p:spPr bwMode="auto">
          <a:xfrm>
            <a:off x="5715000" y="5334001"/>
            <a:ext cx="3276600" cy="815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None/>
            </a:pPr>
            <a:r>
              <a:rPr lang="en-US" altLang="en-US" sz="1500" b="1" dirty="0">
                <a:solidFill>
                  <a:prstClr val="black"/>
                </a:solidFill>
              </a:rPr>
              <a:t>      	           Antichrist’s                                 	           world empire</a:t>
            </a:r>
            <a:r>
              <a:rPr lang="en-US" altLang="en-US" sz="1600" b="1" dirty="0">
                <a:solidFill>
                  <a:prstClr val="black"/>
                </a:solidFill>
              </a:rPr>
              <a:t>	                                             	     </a:t>
            </a:r>
          </a:p>
        </p:txBody>
      </p:sp>
      <p:sp>
        <p:nvSpPr>
          <p:cNvPr id="24590" name="Line 14"/>
          <p:cNvSpPr>
            <a:spLocks noChangeShapeType="1"/>
          </p:cNvSpPr>
          <p:nvPr/>
        </p:nvSpPr>
        <p:spPr bwMode="auto">
          <a:xfrm>
            <a:off x="7086600" y="4876800"/>
            <a:ext cx="0" cy="914400"/>
          </a:xfrm>
          <a:prstGeom prst="line">
            <a:avLst/>
          </a:prstGeom>
          <a:noFill/>
          <a:ln w="38100">
            <a:solidFill>
              <a:srgbClr val="996633"/>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latin typeface="Calibri"/>
            </a:endParaRPr>
          </a:p>
        </p:txBody>
      </p:sp>
      <p:sp>
        <p:nvSpPr>
          <p:cNvPr id="24591" name="Text Box 15"/>
          <p:cNvSpPr txBox="1">
            <a:spLocks noChangeArrowheads="1"/>
          </p:cNvSpPr>
          <p:nvPr/>
        </p:nvSpPr>
        <p:spPr bwMode="auto">
          <a:xfrm>
            <a:off x="5715000" y="4876800"/>
            <a:ext cx="3048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None/>
            </a:pPr>
            <a:r>
              <a:rPr lang="en-US" altLang="en-US" sz="1600" b="1">
                <a:solidFill>
                  <a:prstClr val="black"/>
                </a:solidFill>
              </a:rPr>
              <a:t> </a:t>
            </a:r>
            <a:r>
              <a:rPr lang="en-US" altLang="en-US" sz="1400" b="1">
                <a:solidFill>
                  <a:prstClr val="black"/>
                </a:solidFill>
              </a:rPr>
              <a:t>3 ½ years</a:t>
            </a:r>
            <a:r>
              <a:rPr lang="en-US" altLang="en-US" sz="1600" b="1">
                <a:solidFill>
                  <a:prstClr val="black"/>
                </a:solidFill>
              </a:rPr>
              <a:t>              </a:t>
            </a:r>
            <a:r>
              <a:rPr lang="en-US" altLang="en-US" sz="1400" b="1">
                <a:solidFill>
                  <a:prstClr val="black"/>
                </a:solidFill>
              </a:rPr>
              <a:t>3 ½ years</a:t>
            </a:r>
          </a:p>
        </p:txBody>
      </p:sp>
      <p:sp>
        <p:nvSpPr>
          <p:cNvPr id="24592" name="Text Box 16"/>
          <p:cNvSpPr txBox="1">
            <a:spLocks noChangeArrowheads="1"/>
          </p:cNvSpPr>
          <p:nvPr/>
        </p:nvSpPr>
        <p:spPr bwMode="auto">
          <a:xfrm>
            <a:off x="3810000" y="0"/>
            <a:ext cx="4724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None/>
            </a:pPr>
            <a:r>
              <a:rPr lang="en-US" altLang="en-US" sz="3600" b="1">
                <a:solidFill>
                  <a:srgbClr val="996633"/>
                </a:solidFill>
                <a:latin typeface="Times New Roman" pitchFamily="18" charset="0"/>
              </a:rPr>
              <a:t>Panorama of Prophecy</a:t>
            </a:r>
          </a:p>
        </p:txBody>
      </p:sp>
      <p:sp>
        <p:nvSpPr>
          <p:cNvPr id="24593" name="Text Box 17"/>
          <p:cNvSpPr txBox="1">
            <a:spLocks noChangeArrowheads="1"/>
          </p:cNvSpPr>
          <p:nvPr/>
        </p:nvSpPr>
        <p:spPr bwMode="auto">
          <a:xfrm>
            <a:off x="8077200" y="4038601"/>
            <a:ext cx="1524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None/>
            </a:pPr>
            <a:r>
              <a:rPr lang="en-US" altLang="en-US" sz="1600" b="1">
                <a:solidFill>
                  <a:prstClr val="black"/>
                </a:solidFill>
              </a:rPr>
              <a:t>Campaign of Armageddon</a:t>
            </a:r>
          </a:p>
        </p:txBody>
      </p:sp>
      <p:sp>
        <p:nvSpPr>
          <p:cNvPr id="24594" name="Text Box 18"/>
          <p:cNvSpPr txBox="1">
            <a:spLocks noChangeArrowheads="1"/>
          </p:cNvSpPr>
          <p:nvPr/>
        </p:nvSpPr>
        <p:spPr bwMode="auto">
          <a:xfrm>
            <a:off x="5105400" y="4267201"/>
            <a:ext cx="762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None/>
            </a:pPr>
            <a:r>
              <a:rPr lang="en-US" altLang="en-US" sz="1500" b="1">
                <a:solidFill>
                  <a:prstClr val="black"/>
                </a:solidFill>
              </a:rPr>
              <a:t>Peace Treaty</a:t>
            </a:r>
          </a:p>
        </p:txBody>
      </p:sp>
      <p:sp>
        <p:nvSpPr>
          <p:cNvPr id="24595" name="Text Box 19"/>
          <p:cNvSpPr txBox="1">
            <a:spLocks noChangeArrowheads="1"/>
          </p:cNvSpPr>
          <p:nvPr/>
        </p:nvSpPr>
        <p:spPr bwMode="auto">
          <a:xfrm>
            <a:off x="3810000" y="5400675"/>
            <a:ext cx="22190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None/>
            </a:pPr>
            <a:r>
              <a:rPr lang="en-US" altLang="en-US" sz="2000" b="1" dirty="0">
                <a:solidFill>
                  <a:prstClr val="black"/>
                </a:solidFill>
              </a:rPr>
              <a:t>Gog Magog War</a:t>
            </a:r>
          </a:p>
        </p:txBody>
      </p:sp>
    </p:spTree>
    <p:extLst>
      <p:ext uri="{BB962C8B-B14F-4D97-AF65-F5344CB8AC3E}">
        <p14:creationId xmlns:p14="http://schemas.microsoft.com/office/powerpoint/2010/main" val="556200320"/>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DD00D-6875-BF16-8361-0089CAADFCC4}"/>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6233EB3C-75D9-E93D-05E3-6A2DFCA28ED4}"/>
              </a:ext>
            </a:extLst>
          </p:cNvPr>
          <p:cNvPicPr>
            <a:picLocks noChangeAspect="1"/>
          </p:cNvPicPr>
          <p:nvPr/>
        </p:nvPicPr>
        <p:blipFill>
          <a:blip r:embed="rId3"/>
          <a:stretch>
            <a:fillRect/>
          </a:stretch>
        </p:blipFill>
        <p:spPr>
          <a:xfrm>
            <a:off x="0" y="1"/>
            <a:ext cx="12192000" cy="6857999"/>
          </a:xfrm>
          <a:prstGeom prst="rect">
            <a:avLst/>
          </a:prstGeom>
        </p:spPr>
      </p:pic>
      <p:sp>
        <p:nvSpPr>
          <p:cNvPr id="2" name="TextBox 1">
            <a:extLst>
              <a:ext uri="{FF2B5EF4-FFF2-40B4-BE49-F238E27FC236}">
                <a16:creationId xmlns:a16="http://schemas.microsoft.com/office/drawing/2014/main" id="{629AE32E-8FA3-60DE-9C2C-F9ACE838CD34}"/>
              </a:ext>
            </a:extLst>
          </p:cNvPr>
          <p:cNvSpPr txBox="1"/>
          <p:nvPr/>
        </p:nvSpPr>
        <p:spPr>
          <a:xfrm>
            <a:off x="748145" y="689788"/>
            <a:ext cx="10566400" cy="5478423"/>
          </a:xfrm>
          <a:prstGeom prst="rect">
            <a:avLst/>
          </a:prstGeom>
          <a:noFill/>
        </p:spPr>
        <p:txBody>
          <a:bodyPr wrap="square" rtlCol="0">
            <a:spAutoFit/>
          </a:bodyPr>
          <a:lstStyle/>
          <a:p>
            <a:pPr>
              <a:spcBef>
                <a:spcPts val="1200"/>
              </a:spcBef>
            </a:pPr>
            <a:r>
              <a:rPr lang="en-US" sz="4800" b="1" dirty="0">
                <a:latin typeface="Cambria" panose="02040503050406030204" pitchFamily="18" charset="0"/>
                <a:ea typeface="Cambria" panose="02040503050406030204" pitchFamily="18" charset="0"/>
              </a:rPr>
              <a:t>Before the Tribulation   </a:t>
            </a:r>
          </a:p>
          <a:p>
            <a:pPr marL="571500" indent="-571500">
              <a:spcBef>
                <a:spcPts val="1200"/>
              </a:spcBef>
              <a:buFont typeface="Wingdings" panose="05000000000000000000" pitchFamily="2" charset="2"/>
              <a:buChar char="Ø"/>
            </a:pPr>
            <a:r>
              <a:rPr lang="en-US" sz="4000" dirty="0">
                <a:latin typeface="Cambria" panose="02040503050406030204" pitchFamily="18" charset="0"/>
                <a:ea typeface="Cambria" panose="02040503050406030204" pitchFamily="18" charset="0"/>
              </a:rPr>
              <a:t>Strengths</a:t>
            </a:r>
          </a:p>
          <a:p>
            <a:pPr>
              <a:spcBef>
                <a:spcPts val="1200"/>
              </a:spcBef>
            </a:pPr>
            <a:r>
              <a:rPr lang="en-US" sz="3600" dirty="0">
                <a:latin typeface="Cambria" panose="02040503050406030204" pitchFamily="18" charset="0"/>
                <a:ea typeface="Cambria" panose="02040503050406030204" pitchFamily="18" charset="0"/>
              </a:rPr>
              <a:t>Fits well with </a:t>
            </a:r>
            <a:r>
              <a:rPr lang="en-US" sz="3600" dirty="0" err="1">
                <a:latin typeface="Cambria" panose="02040503050406030204" pitchFamily="18" charset="0"/>
                <a:ea typeface="Cambria" panose="02040503050406030204" pitchFamily="18" charset="0"/>
              </a:rPr>
              <a:t>Ezek</a:t>
            </a:r>
            <a:r>
              <a:rPr lang="en-US" sz="3600" dirty="0">
                <a:latin typeface="Cambria" panose="02040503050406030204" pitchFamily="18" charset="0"/>
                <a:ea typeface="Cambria" panose="02040503050406030204" pitchFamily="18" charset="0"/>
              </a:rPr>
              <a:t> 39:9 (7 years)</a:t>
            </a:r>
          </a:p>
          <a:p>
            <a:pPr>
              <a:spcBef>
                <a:spcPts val="1200"/>
              </a:spcBef>
            </a:pPr>
            <a:r>
              <a:rPr lang="en-US" sz="3600" dirty="0">
                <a:latin typeface="Cambria" panose="02040503050406030204" pitchFamily="18" charset="0"/>
                <a:ea typeface="Cambria" panose="02040503050406030204" pitchFamily="18" charset="0"/>
              </a:rPr>
              <a:t>Provides a reasonable explanation for the rebuilding of the Temple</a:t>
            </a:r>
          </a:p>
          <a:p>
            <a:endParaRPr lang="en-US" sz="4000" dirty="0">
              <a:latin typeface="Cambria" panose="02040503050406030204" pitchFamily="18" charset="0"/>
              <a:ea typeface="Cambria" panose="02040503050406030204" pitchFamily="18" charset="0"/>
            </a:endParaRPr>
          </a:p>
          <a:p>
            <a:endParaRPr lang="en-US" sz="4000" dirty="0">
              <a:latin typeface="Cambria" panose="02040503050406030204" pitchFamily="18" charset="0"/>
              <a:ea typeface="Cambria" panose="02040503050406030204" pitchFamily="18" charset="0"/>
            </a:endParaRPr>
          </a:p>
          <a:p>
            <a:r>
              <a:rPr lang="en-US" sz="4000" dirty="0">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2634974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8930C-1B74-F607-8B6F-1CE9B976EBD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72EC41E7-0B3A-BA7C-5864-66F0D3AE5487}"/>
              </a:ext>
            </a:extLst>
          </p:cNvPr>
          <p:cNvPicPr>
            <a:picLocks noChangeAspect="1"/>
          </p:cNvPicPr>
          <p:nvPr/>
        </p:nvPicPr>
        <p:blipFill>
          <a:blip r:embed="rId3"/>
          <a:stretch>
            <a:fillRect/>
          </a:stretch>
        </p:blipFill>
        <p:spPr>
          <a:xfrm>
            <a:off x="0" y="0"/>
            <a:ext cx="12192000" cy="6857999"/>
          </a:xfrm>
          <a:prstGeom prst="rect">
            <a:avLst/>
          </a:prstGeom>
        </p:spPr>
      </p:pic>
      <p:sp>
        <p:nvSpPr>
          <p:cNvPr id="3" name="TextBox 2">
            <a:extLst>
              <a:ext uri="{FF2B5EF4-FFF2-40B4-BE49-F238E27FC236}">
                <a16:creationId xmlns:a16="http://schemas.microsoft.com/office/drawing/2014/main" id="{F500423A-A9C5-CBE3-081A-37AD4E6D6C3E}"/>
              </a:ext>
            </a:extLst>
          </p:cNvPr>
          <p:cNvSpPr txBox="1"/>
          <p:nvPr/>
        </p:nvSpPr>
        <p:spPr>
          <a:xfrm>
            <a:off x="766619" y="828312"/>
            <a:ext cx="10529454" cy="1969770"/>
          </a:xfrm>
          <a:prstGeom prst="rect">
            <a:avLst/>
          </a:prstGeom>
          <a:noFill/>
        </p:spPr>
        <p:txBody>
          <a:bodyPr wrap="square">
            <a:spAutoFit/>
          </a:bodyPr>
          <a:lstStyle/>
          <a:p>
            <a:pPr marL="571500" indent="-571500">
              <a:buFont typeface="Wingdings" panose="05000000000000000000" pitchFamily="2" charset="2"/>
              <a:buChar char="Ø"/>
            </a:pP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Weakness</a:t>
            </a:r>
          </a:p>
          <a:p>
            <a:pPr>
              <a:spcBef>
                <a:spcPts val="1200"/>
              </a:spcBef>
            </a:pPr>
            <a:r>
              <a:rPr lang="en-US" sz="3600" dirty="0">
                <a:solidFill>
                  <a:prstClr val="black"/>
                </a:solidFill>
                <a:latin typeface="Cambria" panose="02040503050406030204" pitchFamily="18" charset="0"/>
                <a:ea typeface="Cambria" panose="02040503050406030204" pitchFamily="18" charset="0"/>
              </a:rPr>
              <a:t>Can Israel’s condition today or before the tribulation be described as “living 	securely and “at rest”?</a:t>
            </a:r>
            <a:endParaRPr lang="en-US" sz="3600" dirty="0"/>
          </a:p>
        </p:txBody>
      </p:sp>
    </p:spTree>
    <p:extLst>
      <p:ext uri="{BB962C8B-B14F-4D97-AF65-F5344CB8AC3E}">
        <p14:creationId xmlns:p14="http://schemas.microsoft.com/office/powerpoint/2010/main" val="558323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9675F1-5F54-EEF3-9D5E-B71F96E0125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808D5E4-9124-AA6E-0760-D4AF47DEA6F7}"/>
              </a:ext>
            </a:extLst>
          </p:cNvPr>
          <p:cNvPicPr>
            <a:picLocks noChangeAspect="1"/>
          </p:cNvPicPr>
          <p:nvPr/>
        </p:nvPicPr>
        <p:blipFill>
          <a:blip r:embed="rId2"/>
          <a:stretch>
            <a:fillRect/>
          </a:stretch>
        </p:blipFill>
        <p:spPr>
          <a:xfrm>
            <a:off x="0" y="1"/>
            <a:ext cx="12192000" cy="6857999"/>
          </a:xfrm>
          <a:prstGeom prst="rect">
            <a:avLst/>
          </a:prstGeom>
        </p:spPr>
      </p:pic>
      <p:sp>
        <p:nvSpPr>
          <p:cNvPr id="3" name="TextBox 2">
            <a:extLst>
              <a:ext uri="{FF2B5EF4-FFF2-40B4-BE49-F238E27FC236}">
                <a16:creationId xmlns:a16="http://schemas.microsoft.com/office/drawing/2014/main" id="{5C7C23F7-6BF8-DA56-379D-30480C23207E}"/>
              </a:ext>
            </a:extLst>
          </p:cNvPr>
          <p:cNvSpPr txBox="1"/>
          <p:nvPr/>
        </p:nvSpPr>
        <p:spPr>
          <a:xfrm>
            <a:off x="868217" y="702653"/>
            <a:ext cx="9559638" cy="433965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800" b="1" dirty="0">
                <a:solidFill>
                  <a:prstClr val="black"/>
                </a:solidFill>
                <a:latin typeface="Cambria" panose="02040503050406030204" pitchFamily="18" charset="0"/>
                <a:ea typeface="Cambria" panose="02040503050406030204" pitchFamily="18" charset="0"/>
              </a:rPr>
              <a:t>First Half of the Tribulation</a:t>
            </a:r>
            <a:endPar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685800" marR="0" lvl="0" indent="-685800" algn="l" defTabSz="914400" rtl="0" eaLnBrk="1" fontAlgn="auto" latinLnBrk="0" hangingPunct="1">
              <a:lnSpc>
                <a:spcPct val="100000"/>
              </a:lnSpc>
              <a:spcBef>
                <a:spcPts val="1200"/>
              </a:spcBef>
              <a:spcAft>
                <a:spcPts val="0"/>
              </a:spcAft>
              <a:buClrTx/>
              <a:buSzTx/>
              <a:buFont typeface="Wingdings" panose="05000000000000000000" pitchFamily="2" charset="2"/>
              <a:buChar char="Ø"/>
              <a:tabLst/>
              <a:defRPr/>
            </a:pPr>
            <a:r>
              <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Strengths</a:t>
            </a:r>
          </a:p>
          <a:p>
            <a:pPr marL="0" marR="0" lvl="0" indent="0" algn="l" defTabSz="914400" rtl="0" eaLnBrk="1" fontAlgn="auto" latinLnBrk="0" hangingPunct="1">
              <a:lnSpc>
                <a:spcPct val="100000"/>
              </a:lnSpc>
              <a:spcBef>
                <a:spcPts val="1200"/>
              </a:spcBef>
              <a:spcAft>
                <a:spcPts val="0"/>
              </a:spcAft>
              <a:buClrTx/>
              <a:buSzTx/>
              <a:buFontTx/>
              <a:buNone/>
              <a:tabLst/>
              <a:defRPr/>
            </a:pPr>
            <a:r>
              <a:rPr lang="en-US" sz="4000" dirty="0">
                <a:solidFill>
                  <a:prstClr val="black"/>
                </a:solidFill>
                <a:latin typeface="Cambria" panose="02040503050406030204" pitchFamily="18" charset="0"/>
                <a:ea typeface="Cambria" panose="02040503050406030204" pitchFamily="18" charset="0"/>
              </a:rPr>
              <a:t>1) </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Provides a solid explanation for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Israe</a:t>
            </a:r>
            <a:r>
              <a:rPr lang="en-US" sz="3600" dirty="0">
                <a:solidFill>
                  <a:prstClr val="black"/>
                </a:solidFill>
                <a:latin typeface="Cambria" panose="02040503050406030204" pitchFamily="18" charset="0"/>
                <a:ea typeface="Cambria" panose="02040503050406030204" pitchFamily="18" charset="0"/>
              </a:rPr>
              <a:t>l’s peace and security.</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p>
        </p:txBody>
      </p:sp>
    </p:spTree>
    <p:extLst>
      <p:ext uri="{BB962C8B-B14F-4D97-AF65-F5344CB8AC3E}">
        <p14:creationId xmlns:p14="http://schemas.microsoft.com/office/powerpoint/2010/main" val="22202247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2770</TotalTime>
  <Words>2015</Words>
  <Application>Microsoft Office PowerPoint</Application>
  <PresentationFormat>Widescreen</PresentationFormat>
  <Paragraphs>214</Paragraphs>
  <Slides>40</Slides>
  <Notes>9</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40</vt:i4>
      </vt:variant>
    </vt:vector>
  </HeadingPairs>
  <TitlesOfParts>
    <vt:vector size="53" baseType="lpstr">
      <vt:lpstr>Aptos</vt:lpstr>
      <vt:lpstr>Aptos Display</vt:lpstr>
      <vt:lpstr>Arial</vt:lpstr>
      <vt:lpstr>Calibri</vt:lpstr>
      <vt:lpstr>Calibri Light</vt:lpstr>
      <vt:lpstr>Cambria</vt:lpstr>
      <vt:lpstr>Times New Roman</vt:lpstr>
      <vt:lpstr>var(--font-family-secondary)</vt:lpstr>
      <vt:lpstr>Wingdings</vt:lpstr>
      <vt:lpstr>Office Theme</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Mark Hitchcock</dc:creator>
  <cp:lastModifiedBy>Mark Hitchcock</cp:lastModifiedBy>
  <cp:revision>13</cp:revision>
  <dcterms:created xsi:type="dcterms:W3CDTF">2024-10-04T19:47:44Z</dcterms:created>
  <dcterms:modified xsi:type="dcterms:W3CDTF">2024-12-03T17:54:27Z</dcterms:modified>
</cp:coreProperties>
</file>